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214"/>
    <a:srgbClr val="014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B7D35-DE09-4DE5-BADF-48616F7B6958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EDC3-1809-42E2-B2DD-DB04E5B55D5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49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25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382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810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49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7211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786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681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81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28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4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98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270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12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814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99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EDC3-1809-42E2-B2DD-DB04E5B55D5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29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‹Nº›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92459" y="-374323"/>
            <a:ext cx="8194341" cy="207453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rgbClr val="01410D"/>
                </a:solidFill>
                <a:latin typeface="Segoe Print" pitchFamily="2" charset="0"/>
              </a:rPr>
              <a:t>MEDITERRANEAN DIET</a:t>
            </a:r>
            <a:br>
              <a:rPr lang="el-GR" sz="2800" dirty="0">
                <a:solidFill>
                  <a:srgbClr val="01410D"/>
                </a:solidFill>
                <a:latin typeface="Segoe Print" pitchFamily="2" charset="0"/>
              </a:rPr>
            </a:br>
            <a:r>
              <a:rPr lang="el-GR" sz="2800" dirty="0">
                <a:solidFill>
                  <a:srgbClr val="01410D"/>
                </a:solidFill>
                <a:latin typeface="Segoe Print"/>
              </a:rPr>
              <a:t>ΤΗΕ WAY TO LIVE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Εικόνα" descr="la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94443"/>
            <a:ext cx="9144000" cy="535292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90542"/>
            <a:ext cx="4283968" cy="335699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53" y="2336078"/>
            <a:ext cx="4392488" cy="335699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427984" y="116810"/>
            <a:ext cx="4572000" cy="1938992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1463040" lvl="2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Harvesting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 </a:t>
            </a: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olives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 </a:t>
            </a: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is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 a </a:t>
            </a: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process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 </a:t>
            </a: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which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 </a:t>
            </a: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has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 </a:t>
            </a: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been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 the </a:t>
            </a: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same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 for 5000 years.It </a:t>
            </a: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even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 </a:t>
            </a: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signifies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 the </a:t>
            </a: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time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 of the </a:t>
            </a:r>
            <a:r>
              <a:rPr lang="el-GR" sz="2400" dirty="0" err="1">
                <a:solidFill>
                  <a:prstClr val="white"/>
                </a:solidFill>
                <a:latin typeface="Arial Narrow" pitchFamily="34" charset="0"/>
              </a:rPr>
              <a:t>year</a:t>
            </a:r>
            <a:r>
              <a:rPr lang="el-GR" sz="2400" dirty="0">
                <a:solidFill>
                  <a:prstClr val="white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58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75856" y="2960043"/>
            <a:ext cx="8229600" cy="1215008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FFFF00"/>
                </a:solidFill>
                <a:latin typeface="Segoe Print"/>
              </a:rPr>
              <a:t>WINE</a:t>
            </a:r>
            <a:r>
              <a:rPr lang="el-GR" dirty="0">
                <a:solidFill>
                  <a:srgbClr val="7EA1E8"/>
                </a:solidFill>
                <a:latin typeface="Segoe Print"/>
              </a:rPr>
              <a:t> </a:t>
            </a:r>
            <a:r>
              <a:rPr lang="el-GR" dirty="0">
                <a:solidFill>
                  <a:srgbClr val="7EA1E8"/>
                </a:solidFill>
                <a:latin typeface="Arial"/>
              </a:rPr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106" y="3933056"/>
            <a:ext cx="8229600" cy="4709160"/>
          </a:xfrm>
        </p:spPr>
        <p:txBody>
          <a:bodyPr vert="horz" anchor="t">
            <a:normAutofit/>
          </a:bodyPr>
          <a:lstStyle/>
          <a:p>
            <a:pPr marL="137160" indent="0">
              <a:buNone/>
            </a:pPr>
            <a:r>
              <a:rPr lang="el-GR" dirty="0">
                <a:latin typeface="Arial Narrow" pitchFamily="34" charset="0"/>
              </a:rPr>
              <a:t>The </a:t>
            </a:r>
            <a:r>
              <a:rPr lang="el-GR" dirty="0" err="1">
                <a:latin typeface="Arial Narrow" pitchFamily="34" charset="0"/>
              </a:rPr>
              <a:t>traditional</a:t>
            </a:r>
            <a:r>
              <a:rPr lang="el-GR" dirty="0">
                <a:latin typeface="Arial Narrow" pitchFamily="34" charset="0"/>
              </a:rPr>
              <a:t> '</a:t>
            </a:r>
            <a:r>
              <a:rPr lang="el-GR" dirty="0" err="1">
                <a:latin typeface="Arial Narrow" pitchFamily="34" charset="0"/>
              </a:rPr>
              <a:t>drink</a:t>
            </a:r>
            <a:r>
              <a:rPr lang="el-GR" dirty="0">
                <a:latin typeface="Arial Narrow" pitchFamily="34" charset="0"/>
              </a:rPr>
              <a:t>', </a:t>
            </a:r>
            <a:r>
              <a:rPr lang="el-GR" dirty="0" err="1">
                <a:latin typeface="Arial Narrow" pitchFamily="34" charset="0"/>
              </a:rPr>
              <a:t>which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found</a:t>
            </a:r>
            <a:r>
              <a:rPr lang="el-GR" dirty="0">
                <a:latin typeface="Arial Narrow" pitchFamily="34" charset="0"/>
              </a:rPr>
              <a:t> in </a:t>
            </a:r>
            <a:r>
              <a:rPr lang="el-GR" dirty="0" err="1">
                <a:latin typeface="Arial Narrow" pitchFamily="34" charset="0"/>
              </a:rPr>
              <a:t>every</a:t>
            </a:r>
            <a:r>
              <a:rPr lang="el-GR" dirty="0">
                <a:latin typeface="Arial Narrow" pitchFamily="34" charset="0"/>
              </a:rPr>
              <a:t> Greek </a:t>
            </a:r>
            <a:r>
              <a:rPr lang="el-GR" dirty="0" err="1">
                <a:latin typeface="Arial Narrow" pitchFamily="34" charset="0"/>
              </a:rPr>
              <a:t>home</a:t>
            </a:r>
            <a:r>
              <a:rPr lang="el-GR" dirty="0">
                <a:latin typeface="Arial Narrow" pitchFamily="34" charset="0"/>
              </a:rPr>
              <a:t>, </a:t>
            </a:r>
            <a:r>
              <a:rPr lang="el-GR" dirty="0" err="1">
                <a:latin typeface="Arial Narrow" pitchFamily="34" charset="0"/>
              </a:rPr>
              <a:t>could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not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but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be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included</a:t>
            </a:r>
            <a:r>
              <a:rPr lang="el-GR" dirty="0">
                <a:latin typeface="Arial Narrow" pitchFamily="34" charset="0"/>
              </a:rPr>
              <a:t> in the </a:t>
            </a:r>
            <a:r>
              <a:rPr lang="el-GR" dirty="0" err="1">
                <a:latin typeface="Arial Narrow" pitchFamily="34" charset="0"/>
              </a:rPr>
              <a:t>Mediterranean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diet</a:t>
            </a:r>
            <a:r>
              <a:rPr lang="el-GR" dirty="0">
                <a:latin typeface="Arial Narrow" pitchFamily="34" charset="0"/>
              </a:rPr>
              <a:t>. </a:t>
            </a:r>
            <a:r>
              <a:rPr lang="el-GR" dirty="0" err="1">
                <a:latin typeface="Arial Narrow" pitchFamily="34" charset="0"/>
              </a:rPr>
              <a:t>Grape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harvesting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takes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place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between</a:t>
            </a:r>
            <a:r>
              <a:rPr lang="el-GR" dirty="0">
                <a:latin typeface="Arial Narrow" pitchFamily="34" charset="0"/>
              </a:rPr>
              <a:t>  the </a:t>
            </a:r>
            <a:r>
              <a:rPr lang="el-GR" dirty="0" err="1">
                <a:latin typeface="Arial Narrow" pitchFamily="34" charset="0"/>
              </a:rPr>
              <a:t>end</a:t>
            </a:r>
            <a:r>
              <a:rPr lang="el-GR" dirty="0">
                <a:latin typeface="Arial Narrow" pitchFamily="34" charset="0"/>
              </a:rPr>
              <a:t> of </a:t>
            </a:r>
            <a:r>
              <a:rPr lang="el-GR" dirty="0" err="1">
                <a:latin typeface="Arial Narrow" pitchFamily="34" charset="0"/>
              </a:rPr>
              <a:t>August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to</a:t>
            </a:r>
            <a:r>
              <a:rPr lang="el-GR" dirty="0">
                <a:latin typeface="Arial Narrow" pitchFamily="34" charset="0"/>
              </a:rPr>
              <a:t> and the </a:t>
            </a:r>
            <a:r>
              <a:rPr lang="el-GR" dirty="0" err="1">
                <a:latin typeface="Arial Narrow" pitchFamily="34" charset="0"/>
              </a:rPr>
              <a:t>beginning</a:t>
            </a:r>
            <a:r>
              <a:rPr lang="el-GR" dirty="0">
                <a:latin typeface="Arial Narrow" pitchFamily="34" charset="0"/>
              </a:rPr>
              <a:t> of </a:t>
            </a:r>
            <a:r>
              <a:rPr lang="el-GR" dirty="0" err="1">
                <a:latin typeface="Arial Narrow" pitchFamily="34" charset="0"/>
              </a:rPr>
              <a:t>September</a:t>
            </a:r>
            <a:r>
              <a:rPr lang="el-GR" dirty="0">
                <a:latin typeface="Arial Narrow" pitchFamily="34" charset="0"/>
              </a:rPr>
              <a:t>. The </a:t>
            </a:r>
            <a:r>
              <a:rPr lang="el-GR" dirty="0" err="1">
                <a:latin typeface="Arial Narrow" pitchFamily="34" charset="0"/>
              </a:rPr>
              <a:t>process</a:t>
            </a:r>
            <a:r>
              <a:rPr lang="el-GR" dirty="0">
                <a:latin typeface="Arial Narrow" pitchFamily="34" charset="0"/>
              </a:rPr>
              <a:t> of </a:t>
            </a:r>
            <a:r>
              <a:rPr lang="el-GR" dirty="0" err="1">
                <a:latin typeface="Arial Narrow" pitchFamily="34" charset="0"/>
              </a:rPr>
              <a:t>harvesting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called</a:t>
            </a:r>
            <a:r>
              <a:rPr lang="el-GR" dirty="0">
                <a:latin typeface="Arial Narrow" pitchFamily="34" charset="0"/>
              </a:rPr>
              <a:t> '</a:t>
            </a:r>
            <a:r>
              <a:rPr lang="el-GR" dirty="0" err="1">
                <a:latin typeface="Arial Narrow" pitchFamily="34" charset="0"/>
              </a:rPr>
              <a:t>trigos</a:t>
            </a:r>
            <a:r>
              <a:rPr lang="el-GR" dirty="0">
                <a:latin typeface="Arial Narrow" pitchFamily="34" charset="0"/>
              </a:rPr>
              <a:t>' and </a:t>
            </a:r>
            <a:r>
              <a:rPr lang="el-GR" dirty="0" err="1">
                <a:latin typeface="Arial Narrow" pitchFamily="34" charset="0"/>
              </a:rPr>
              <a:t>it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is</a:t>
            </a:r>
            <a:r>
              <a:rPr lang="el-GR" dirty="0">
                <a:latin typeface="Arial Narrow" pitchFamily="34" charset="0"/>
              </a:rPr>
              <a:t> a </a:t>
            </a:r>
            <a:r>
              <a:rPr lang="el-GR" dirty="0" err="1">
                <a:latin typeface="Arial Narrow" pitchFamily="34" charset="0"/>
              </a:rPr>
              <a:t>family</a:t>
            </a:r>
            <a:r>
              <a:rPr lang="el-GR" dirty="0">
                <a:latin typeface="Arial Narrow" pitchFamily="34" charset="0"/>
              </a:rPr>
              <a:t>  </a:t>
            </a:r>
            <a:r>
              <a:rPr lang="el-GR" dirty="0" err="1">
                <a:latin typeface="Arial Narrow" pitchFamily="34" charset="0"/>
              </a:rPr>
              <a:t>task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well</a:t>
            </a:r>
            <a:r>
              <a:rPr lang="el-GR" dirty="0">
                <a:latin typeface="Arial Narrow" pitchFamily="34" charset="0"/>
              </a:rPr>
              <a:t>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6" y="13395"/>
            <a:ext cx="5184576" cy="2946648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796136" y="788169"/>
            <a:ext cx="3039303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l-GR" sz="2800" dirty="0" err="1">
                <a:latin typeface="Arial Narrow" pitchFamily="34" charset="0"/>
              </a:rPr>
              <a:t>Give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him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wine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to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let</a:t>
            </a:r>
            <a:r>
              <a:rPr lang="el-GR" sz="2800" dirty="0">
                <a:latin typeface="Arial Narrow" pitchFamily="34" charset="0"/>
              </a:rPr>
              <a:t> the </a:t>
            </a:r>
            <a:r>
              <a:rPr lang="el-GR" sz="2800" dirty="0" err="1">
                <a:latin typeface="Arial Narrow" pitchFamily="34" charset="0"/>
              </a:rPr>
              <a:t>truth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out</a:t>
            </a:r>
            <a:r>
              <a:rPr lang="el-GR" sz="2800" dirty="0">
                <a:latin typeface="Arial Narrow" pitchFamily="34" charset="0"/>
              </a:rPr>
              <a:t>...</a:t>
            </a:r>
          </a:p>
          <a:p>
            <a:r>
              <a:rPr lang="el-GR" sz="2800" dirty="0">
                <a:latin typeface="Arial Narrow" pitchFamily="34" charset="0"/>
              </a:rPr>
              <a:t>(Greek </a:t>
            </a:r>
            <a:r>
              <a:rPr lang="el-GR" sz="2800" dirty="0" err="1">
                <a:latin typeface="Arial Narrow" pitchFamily="34" charset="0"/>
              </a:rPr>
              <a:t>proverb</a:t>
            </a:r>
            <a:r>
              <a:rPr lang="el-GR" sz="2800" dirty="0">
                <a:latin typeface="Arial Narrow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134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1288" y="-1751581"/>
            <a:ext cx="8680180" cy="7744394"/>
          </a:xfrm>
        </p:spPr>
        <p:txBody>
          <a:bodyPr vert="horz" anchor="t">
            <a:normAutofit fontScale="25000" lnSpcReduction="20000"/>
          </a:bodyPr>
          <a:lstStyle/>
          <a:p>
            <a:pPr marL="137160" indent="0">
              <a:buNone/>
            </a:pPr>
            <a:r>
              <a:rPr lang="el-GR" sz="5100" dirty="0">
                <a:latin typeface="Arial Narrow" pitchFamily="34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el-GR" sz="9600" b="1" dirty="0" err="1">
                <a:latin typeface="Arial Narrow" pitchFamily="34" charset="0"/>
              </a:rPr>
              <a:t>Starch</a:t>
            </a:r>
            <a:r>
              <a:rPr lang="el-GR" sz="9600" b="1" dirty="0">
                <a:latin typeface="Arial Narrow" pitchFamily="34" charset="0"/>
              </a:rPr>
              <a:t> (</a:t>
            </a:r>
            <a:r>
              <a:rPr lang="el-GR" sz="9600" b="1" dirty="0" err="1">
                <a:latin typeface="Arial Narrow" pitchFamily="34" charset="0"/>
              </a:rPr>
              <a:t>carbohydrate</a:t>
            </a:r>
            <a:r>
              <a:rPr lang="el-GR" sz="9600" b="1" dirty="0">
                <a:latin typeface="Arial Narrow" pitchFamily="34" charset="0"/>
              </a:rPr>
              <a:t>)</a:t>
            </a:r>
            <a:r>
              <a:rPr lang="el-GR" sz="9600" dirty="0">
                <a:latin typeface="Arial Narrow" pitchFamily="34" charset="0"/>
              </a:rPr>
              <a:t> : </a:t>
            </a:r>
            <a:r>
              <a:rPr lang="el-GR" sz="9600" dirty="0" err="1">
                <a:latin typeface="Arial Narrow" pitchFamily="34" charset="0"/>
              </a:rPr>
              <a:t>it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provides</a:t>
            </a:r>
            <a:r>
              <a:rPr lang="el-GR" sz="9600" dirty="0">
                <a:latin typeface="Arial Narrow" pitchFamily="34" charset="0"/>
              </a:rPr>
              <a:t> the </a:t>
            </a:r>
            <a:r>
              <a:rPr lang="el-GR" sz="9600" dirty="0" err="1">
                <a:latin typeface="Arial Narrow" pitchFamily="34" charset="0"/>
              </a:rPr>
              <a:t>body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with</a:t>
            </a:r>
            <a:r>
              <a:rPr lang="el-GR" sz="9600" dirty="0">
                <a:latin typeface="Arial Narrow" pitchFamily="34" charset="0"/>
              </a:rPr>
              <a:t> the </a:t>
            </a:r>
            <a:r>
              <a:rPr lang="el-GR" sz="9600" dirty="0" err="1">
                <a:latin typeface="Arial Narrow" pitchFamily="34" charset="0"/>
              </a:rPr>
              <a:t>necessary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energy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to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cope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with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various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activities</a:t>
            </a:r>
            <a:r>
              <a:rPr lang="el-GR" sz="9600" dirty="0">
                <a:latin typeface="Arial Narrow" pitchFamily="34" charset="0"/>
              </a:rPr>
              <a:t>  </a:t>
            </a:r>
          </a:p>
          <a:p>
            <a:pPr>
              <a:buFont typeface="Arial"/>
              <a:buChar char="•"/>
            </a:pPr>
            <a:r>
              <a:rPr lang="el-GR" sz="9600" b="1" dirty="0" err="1">
                <a:latin typeface="Arial Narrow" pitchFamily="34" charset="0"/>
              </a:rPr>
              <a:t>Cellulose</a:t>
            </a:r>
            <a:r>
              <a:rPr lang="el-GR" sz="9600" dirty="0">
                <a:latin typeface="Arial Narrow" pitchFamily="34" charset="0"/>
              </a:rPr>
              <a:t> (</a:t>
            </a:r>
            <a:r>
              <a:rPr lang="el-GR" sz="9600" dirty="0" err="1">
                <a:latin typeface="Arial Narrow" pitchFamily="34" charset="0"/>
              </a:rPr>
              <a:t>carbohydrate</a:t>
            </a:r>
            <a:r>
              <a:rPr lang="el-GR" sz="9600" dirty="0">
                <a:latin typeface="Arial Narrow" pitchFamily="34" charset="0"/>
              </a:rPr>
              <a:t>) : </a:t>
            </a:r>
            <a:r>
              <a:rPr lang="el-GR" sz="9600" dirty="0" err="1">
                <a:latin typeface="Arial Narrow" pitchFamily="34" charset="0"/>
              </a:rPr>
              <a:t>it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is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necessary</a:t>
            </a:r>
            <a:r>
              <a:rPr lang="el-GR" sz="9600" dirty="0">
                <a:latin typeface="Arial Narrow" pitchFamily="34" charset="0"/>
              </a:rPr>
              <a:t> for </a:t>
            </a:r>
            <a:r>
              <a:rPr lang="el-GR" sz="9600" dirty="0" err="1">
                <a:latin typeface="Arial Narrow" pitchFamily="34" charset="0"/>
              </a:rPr>
              <a:t>digestion</a:t>
            </a:r>
            <a:r>
              <a:rPr lang="el-GR" sz="9600" dirty="0">
                <a:latin typeface="Arial Narrow" pitchFamily="34" charset="0"/>
              </a:rPr>
              <a:t> and </a:t>
            </a:r>
            <a:r>
              <a:rPr lang="el-GR" sz="9600" dirty="0" err="1">
                <a:latin typeface="Arial Narrow" pitchFamily="34" charset="0"/>
              </a:rPr>
              <a:t>intestine's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well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functioning</a:t>
            </a:r>
            <a:r>
              <a:rPr lang="el-GR" sz="9600" dirty="0">
                <a:latin typeface="Arial Narrow" pitchFamily="34" charset="0"/>
              </a:rPr>
              <a:t> </a:t>
            </a:r>
          </a:p>
          <a:p>
            <a:pPr>
              <a:buFont typeface="Arial"/>
              <a:buChar char="•"/>
            </a:pPr>
            <a:r>
              <a:rPr lang="el-GR" sz="9600" b="1" dirty="0" err="1">
                <a:latin typeface="Arial Narrow" pitchFamily="34" charset="0"/>
              </a:rPr>
              <a:t>Vitamin</a:t>
            </a:r>
            <a:r>
              <a:rPr lang="el-GR" sz="9600" b="1" dirty="0">
                <a:latin typeface="Arial Narrow" pitchFamily="34" charset="0"/>
              </a:rPr>
              <a:t> E :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it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has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anti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oxidotic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qualities</a:t>
            </a:r>
            <a:r>
              <a:rPr lang="el-GR" sz="9600" dirty="0">
                <a:latin typeface="Arial Narrow" pitchFamily="34" charset="0"/>
              </a:rPr>
              <a:t>, </a:t>
            </a:r>
            <a:r>
              <a:rPr lang="el-GR" sz="9600" dirty="0" err="1">
                <a:latin typeface="Arial Narrow" pitchFamily="34" charset="0"/>
              </a:rPr>
              <a:t>maintains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blood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vessels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healthy</a:t>
            </a:r>
            <a:r>
              <a:rPr lang="el-GR" sz="9600" dirty="0">
                <a:latin typeface="Arial Narrow" pitchFamily="34" charset="0"/>
              </a:rPr>
              <a:t> and </a:t>
            </a:r>
            <a:r>
              <a:rPr lang="el-GR" sz="9600" dirty="0" err="1">
                <a:latin typeface="Arial Narrow" pitchFamily="34" charset="0"/>
              </a:rPr>
              <a:t>it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helps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with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reproduction</a:t>
            </a:r>
            <a:r>
              <a:rPr lang="el-GR" sz="9600" dirty="0">
                <a:latin typeface="Arial Narrow" pitchFamily="34" charset="0"/>
              </a:rPr>
              <a:t> </a:t>
            </a:r>
          </a:p>
          <a:p>
            <a:pPr>
              <a:buFont typeface="Arial"/>
              <a:buChar char="•"/>
            </a:pPr>
            <a:r>
              <a:rPr lang="el-GR" sz="9600" b="1" dirty="0" err="1">
                <a:latin typeface="Arial Narrow" pitchFamily="34" charset="0"/>
              </a:rPr>
              <a:t>Potassium</a:t>
            </a:r>
            <a:r>
              <a:rPr lang="el-GR" sz="9600" b="1" dirty="0">
                <a:latin typeface="Arial Narrow" pitchFamily="34" charset="0"/>
              </a:rPr>
              <a:t> :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it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helps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body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cells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maintain</a:t>
            </a:r>
            <a:r>
              <a:rPr lang="el-GR" sz="9600" dirty="0">
                <a:latin typeface="Arial Narrow" pitchFamily="34" charset="0"/>
              </a:rPr>
              <a:t> a </a:t>
            </a:r>
            <a:r>
              <a:rPr lang="el-GR" sz="9600" dirty="0" err="1">
                <a:latin typeface="Arial Narrow" pitchFamily="34" charset="0"/>
              </a:rPr>
              <a:t>balanced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quantity</a:t>
            </a:r>
            <a:r>
              <a:rPr lang="el-GR" sz="9600" dirty="0">
                <a:latin typeface="Arial Narrow" pitchFamily="34" charset="0"/>
              </a:rPr>
              <a:t> of </a:t>
            </a:r>
            <a:r>
              <a:rPr lang="el-GR" sz="9600" dirty="0" err="1">
                <a:latin typeface="Arial Narrow" pitchFamily="34" charset="0"/>
              </a:rPr>
              <a:t>water</a:t>
            </a:r>
            <a:r>
              <a:rPr lang="el-GR" sz="9600" dirty="0">
                <a:latin typeface="Arial Narrow" pitchFamily="34" charset="0"/>
              </a:rPr>
              <a:t>, </a:t>
            </a:r>
            <a:r>
              <a:rPr lang="el-GR" sz="9600" dirty="0" err="1">
                <a:latin typeface="Arial Narrow" pitchFamily="34" charset="0"/>
              </a:rPr>
              <a:t>it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is</a:t>
            </a:r>
            <a:r>
              <a:rPr lang="el-GR" sz="9600" dirty="0">
                <a:latin typeface="Arial Narrow" pitchFamily="34" charset="0"/>
              </a:rPr>
              <a:t>  a </a:t>
            </a:r>
            <a:r>
              <a:rPr lang="el-GR" sz="9600" dirty="0" err="1">
                <a:latin typeface="Arial Narrow" pitchFamily="34" charset="0"/>
              </a:rPr>
              <a:t>basic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activator</a:t>
            </a:r>
            <a:r>
              <a:rPr lang="el-GR" sz="9600" dirty="0">
                <a:latin typeface="Arial Narrow" pitchFamily="34" charset="0"/>
              </a:rPr>
              <a:t> of a </a:t>
            </a:r>
            <a:r>
              <a:rPr lang="el-GR" sz="9600" err="1">
                <a:latin typeface="Arial Narrow" pitchFamily="34" charset="0"/>
              </a:rPr>
              <a:t>number</a:t>
            </a:r>
            <a:r>
              <a:rPr lang="el-GR" sz="9600" dirty="0">
                <a:latin typeface="Arial Narrow" pitchFamily="34" charset="0"/>
              </a:rPr>
              <a:t> of </a:t>
            </a:r>
            <a:r>
              <a:rPr lang="el-GR" sz="9600" err="1">
                <a:latin typeface="Arial Narrow" pitchFamily="34" charset="0"/>
              </a:rPr>
              <a:t>enzymes</a:t>
            </a:r>
            <a:r>
              <a:rPr lang="el-GR" sz="9600" dirty="0">
                <a:latin typeface="Arial Narrow" pitchFamily="34" charset="0"/>
              </a:rPr>
              <a:t>, </a:t>
            </a:r>
            <a:r>
              <a:rPr lang="el-GR" sz="9600" err="1">
                <a:latin typeface="Arial Narrow" pitchFamily="34" charset="0"/>
              </a:rPr>
              <a:t>it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stabilises</a:t>
            </a:r>
            <a:r>
              <a:rPr lang="el-GR" sz="9600" dirty="0">
                <a:latin typeface="Arial Narrow" pitchFamily="34" charset="0"/>
              </a:rPr>
              <a:t> the </a:t>
            </a:r>
            <a:r>
              <a:rPr lang="el-GR" sz="9600" err="1">
                <a:latin typeface="Arial Narrow" pitchFamily="34" charset="0"/>
              </a:rPr>
              <a:t>internal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structure</a:t>
            </a:r>
            <a:r>
              <a:rPr lang="el-GR" sz="9600" dirty="0">
                <a:latin typeface="Arial Narrow" pitchFamily="34" charset="0"/>
              </a:rPr>
              <a:t> of </a:t>
            </a:r>
            <a:r>
              <a:rPr lang="el-GR" sz="9600" err="1">
                <a:latin typeface="Arial Narrow" pitchFamily="34" charset="0"/>
              </a:rPr>
              <a:t>body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cells</a:t>
            </a:r>
            <a:r>
              <a:rPr lang="el-GR" sz="9600" dirty="0">
                <a:latin typeface="Arial Narrow" pitchFamily="34" charset="0"/>
              </a:rPr>
              <a:t> and </a:t>
            </a:r>
            <a:r>
              <a:rPr lang="el-GR" sz="9600" err="1">
                <a:latin typeface="Arial Narrow" pitchFamily="34" charset="0"/>
              </a:rPr>
              <a:t>it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even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helps</a:t>
            </a:r>
            <a:r>
              <a:rPr lang="el-GR" sz="9600" dirty="0">
                <a:latin typeface="Arial Narrow" pitchFamily="34" charset="0"/>
              </a:rPr>
              <a:t> the </a:t>
            </a:r>
            <a:r>
              <a:rPr lang="el-GR" sz="9600" err="1">
                <a:latin typeface="Arial Narrow" pitchFamily="34" charset="0"/>
              </a:rPr>
              <a:t>heart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muscles</a:t>
            </a:r>
            <a:r>
              <a:rPr lang="el-GR" sz="9600" dirty="0">
                <a:latin typeface="Arial Narrow" pitchFamily="34" charset="0"/>
              </a:rPr>
              <a:t> and the </a:t>
            </a:r>
            <a:r>
              <a:rPr lang="el-GR" sz="9600" err="1">
                <a:latin typeface="Arial Narrow" pitchFamily="34" charset="0"/>
              </a:rPr>
              <a:t>skeleton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to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increase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their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stimulating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ability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so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that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they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become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more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receptive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to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err="1">
                <a:latin typeface="Arial Narrow" pitchFamily="34" charset="0"/>
              </a:rPr>
              <a:t>nerves</a:t>
            </a:r>
            <a:r>
              <a:rPr lang="el-GR" sz="9600" dirty="0">
                <a:latin typeface="Arial Narrow" pitchFamily="34" charset="0"/>
              </a:rPr>
              <a:t>' </a:t>
            </a:r>
            <a:r>
              <a:rPr lang="el-GR" sz="9600" err="1">
                <a:latin typeface="Arial Narrow" pitchFamily="34" charset="0"/>
              </a:rPr>
              <a:t>thrusts</a:t>
            </a:r>
            <a:r>
              <a:rPr lang="el-GR" sz="9600" dirty="0">
                <a:latin typeface="Arial Narrow" pitchFamily="34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el-GR" sz="9600" b="1" dirty="0" err="1">
                <a:latin typeface="Arial Narrow" pitchFamily="34" charset="0"/>
              </a:rPr>
              <a:t>Sodium</a:t>
            </a:r>
            <a:r>
              <a:rPr lang="el-GR" sz="9600" b="1" dirty="0">
                <a:latin typeface="Arial Narrow" pitchFamily="34" charset="0"/>
              </a:rPr>
              <a:t> :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it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helps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transmit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nerves</a:t>
            </a:r>
            <a:r>
              <a:rPr lang="el-GR" sz="9600" dirty="0">
                <a:latin typeface="Arial Narrow" pitchFamily="34" charset="0"/>
              </a:rPr>
              <a:t>' </a:t>
            </a:r>
            <a:r>
              <a:rPr lang="el-GR" sz="9600" dirty="0" err="1">
                <a:latin typeface="Arial Narrow" pitchFamily="34" charset="0"/>
              </a:rPr>
              <a:t>thrusts</a:t>
            </a:r>
            <a:r>
              <a:rPr lang="el-GR" sz="9600" dirty="0">
                <a:latin typeface="Arial Narrow" pitchFamily="34" charset="0"/>
              </a:rPr>
              <a:t>, </a:t>
            </a:r>
            <a:r>
              <a:rPr lang="el-GR" sz="9600" dirty="0" err="1">
                <a:latin typeface="Arial Narrow" pitchFamily="34" charset="0"/>
              </a:rPr>
              <a:t>carry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out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muscle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contortions,preserve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water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balance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between</a:t>
            </a:r>
            <a:r>
              <a:rPr lang="el-GR" sz="9600" dirty="0">
                <a:latin typeface="Arial Narrow" pitchFamily="34" charset="0"/>
              </a:rPr>
              <a:t>  </a:t>
            </a:r>
            <a:r>
              <a:rPr lang="el-GR" sz="9600" dirty="0" err="1">
                <a:latin typeface="Arial Narrow" pitchFamily="34" charset="0"/>
              </a:rPr>
              <a:t>body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cells</a:t>
            </a:r>
            <a:r>
              <a:rPr lang="el-GR" sz="9600" dirty="0">
                <a:latin typeface="Arial Narrow" pitchFamily="34" charset="0"/>
              </a:rPr>
              <a:t> and </a:t>
            </a:r>
            <a:r>
              <a:rPr lang="el-GR" sz="9600" dirty="0" err="1">
                <a:latin typeface="Arial Narrow" pitchFamily="34" charset="0"/>
              </a:rPr>
              <a:t>surrounding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fluids</a:t>
            </a:r>
            <a:r>
              <a:rPr lang="el-GR" sz="9600" dirty="0">
                <a:latin typeface="Arial Narrow" pitchFamily="34" charset="0"/>
              </a:rPr>
              <a:t> (</a:t>
            </a:r>
            <a:r>
              <a:rPr lang="el-GR" sz="9600" dirty="0" err="1">
                <a:latin typeface="Arial Narrow" pitchFamily="34" charset="0"/>
              </a:rPr>
              <a:t>like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potassium</a:t>
            </a:r>
            <a:r>
              <a:rPr lang="el-GR" sz="9600" dirty="0">
                <a:latin typeface="Arial Narrow" pitchFamily="34" charset="0"/>
              </a:rPr>
              <a:t>) </a:t>
            </a:r>
            <a:r>
              <a:rPr lang="el-GR" sz="9600" dirty="0" err="1">
                <a:latin typeface="Arial Narrow" pitchFamily="34" charset="0"/>
              </a:rPr>
              <a:t>as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well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as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actively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transfer</a:t>
            </a:r>
            <a:r>
              <a:rPr lang="el-GR" sz="9600" dirty="0">
                <a:latin typeface="Arial Narrow" pitchFamily="34" charset="0"/>
              </a:rPr>
              <a:t>  </a:t>
            </a:r>
            <a:r>
              <a:rPr lang="el-GR" sz="9600" dirty="0" err="1">
                <a:latin typeface="Arial Narrow" pitchFamily="34" charset="0"/>
              </a:rPr>
              <a:t>nutrient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amino-acids</a:t>
            </a:r>
            <a:r>
              <a:rPr lang="el-GR" sz="9600" dirty="0">
                <a:latin typeface="Arial Narrow" pitchFamily="34" charset="0"/>
              </a:rPr>
              <a:t> and </a:t>
            </a:r>
            <a:r>
              <a:rPr lang="el-GR" sz="9600" dirty="0" err="1">
                <a:latin typeface="Arial Narrow" pitchFamily="34" charset="0"/>
              </a:rPr>
              <a:t>glycose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into</a:t>
            </a:r>
            <a:r>
              <a:rPr lang="el-GR" sz="9600" dirty="0">
                <a:latin typeface="Arial Narrow" pitchFamily="34" charset="0"/>
              </a:rPr>
              <a:t> the </a:t>
            </a:r>
            <a:r>
              <a:rPr lang="el-GR" sz="9600" dirty="0" err="1">
                <a:latin typeface="Arial Narrow" pitchFamily="34" charset="0"/>
              </a:rPr>
              <a:t>body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cells</a:t>
            </a:r>
            <a:r>
              <a:rPr lang="el-GR" sz="9600" dirty="0">
                <a:latin typeface="Arial Narrow" pitchFamily="34" charset="0"/>
              </a:rPr>
              <a:t>.</a:t>
            </a:r>
          </a:p>
          <a:p>
            <a:r>
              <a:rPr lang="el-GR" sz="9600" b="1" dirty="0" err="1">
                <a:latin typeface="Arial Narrow" pitchFamily="34" charset="0"/>
              </a:rPr>
              <a:t>Vitamins</a:t>
            </a:r>
            <a:r>
              <a:rPr lang="el-GR" sz="9600" b="1" dirty="0">
                <a:latin typeface="Arial Narrow" pitchFamily="34" charset="0"/>
              </a:rPr>
              <a:t> B : </a:t>
            </a:r>
            <a:r>
              <a:rPr lang="el-GR" sz="9600" dirty="0">
                <a:latin typeface="Arial Narrow" pitchFamily="34" charset="0"/>
              </a:rPr>
              <a:t>(Β1, Β2, </a:t>
            </a:r>
            <a:r>
              <a:rPr lang="el-GR" sz="9600" dirty="0" err="1">
                <a:latin typeface="Arial Narrow" pitchFamily="34" charset="0"/>
              </a:rPr>
              <a:t>νιασίνη</a:t>
            </a:r>
            <a:r>
              <a:rPr lang="el-GR" sz="9600" dirty="0">
                <a:latin typeface="Arial Narrow" pitchFamily="34" charset="0"/>
              </a:rPr>
              <a:t>) </a:t>
            </a:r>
            <a:r>
              <a:rPr lang="el-GR" sz="9600" dirty="0" err="1">
                <a:latin typeface="Arial Narrow" pitchFamily="34" charset="0"/>
              </a:rPr>
              <a:t>they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are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responsible</a:t>
            </a:r>
            <a:r>
              <a:rPr lang="el-GR" sz="9600" dirty="0">
                <a:latin typeface="Arial Narrow" pitchFamily="34" charset="0"/>
              </a:rPr>
              <a:t> for </a:t>
            </a:r>
            <a:r>
              <a:rPr lang="el-GR" sz="9600" dirty="0" err="1">
                <a:latin typeface="Arial Narrow" pitchFamily="34" charset="0"/>
              </a:rPr>
              <a:t>maintaining</a:t>
            </a:r>
            <a:r>
              <a:rPr lang="el-GR" sz="9600" dirty="0">
                <a:latin typeface="Arial Narrow" pitchFamily="34" charset="0"/>
              </a:rPr>
              <a:t> the </a:t>
            </a:r>
            <a:r>
              <a:rPr lang="el-GR" sz="9600" dirty="0" err="1">
                <a:latin typeface="Arial Narrow" pitchFamily="34" charset="0"/>
              </a:rPr>
              <a:t>nervous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ans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digestive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system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as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well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as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skin</a:t>
            </a:r>
            <a:r>
              <a:rPr lang="el-GR" sz="9600" dirty="0">
                <a:latin typeface="Arial Narrow" pitchFamily="34" charset="0"/>
              </a:rPr>
              <a:t> in </a:t>
            </a:r>
            <a:r>
              <a:rPr lang="el-GR" sz="9600" dirty="0" err="1">
                <a:latin typeface="Arial Narrow" pitchFamily="34" charset="0"/>
              </a:rPr>
              <a:t>good</a:t>
            </a:r>
            <a:r>
              <a:rPr lang="el-GR" sz="9600" dirty="0">
                <a:latin typeface="Arial Narrow" pitchFamily="34" charset="0"/>
              </a:rPr>
              <a:t> </a:t>
            </a:r>
            <a:r>
              <a:rPr lang="el-GR" sz="9600" dirty="0" err="1">
                <a:latin typeface="Arial Narrow" pitchFamily="34" charset="0"/>
              </a:rPr>
              <a:t>condition</a:t>
            </a:r>
            <a:r>
              <a:rPr lang="el-GR" sz="9600" dirty="0">
                <a:latin typeface="Arial Narrow" pitchFamily="34" charset="0"/>
              </a:rPr>
              <a:t>. </a:t>
            </a:r>
            <a:endParaRPr lang="el-GR" sz="96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79388" y="0"/>
            <a:ext cx="8507412" cy="548617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rgbClr val="FFFF00"/>
                </a:solidFill>
                <a:latin typeface="Segoe Print" pitchFamily="2" charset="0"/>
              </a:rPr>
              <a:t>Bread</a:t>
            </a:r>
            <a:endParaRPr lang="el-GR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1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589038"/>
          </a:xfrm>
        </p:spPr>
        <p:txBody>
          <a:bodyPr>
            <a:normAutofit fontScale="90000"/>
          </a:bodyPr>
          <a:lstStyle/>
          <a:p>
            <a:r>
              <a:rPr lang="el-GR" u="sng" dirty="0">
                <a:solidFill>
                  <a:srgbClr val="FFFF00"/>
                </a:solidFill>
                <a:effectLst/>
                <a:latin typeface="Segoe Print" pitchFamily="2" charset="0"/>
              </a:rPr>
              <a:t>The </a:t>
            </a:r>
            <a:r>
              <a:rPr lang="el-GR" u="sng" dirty="0" err="1">
                <a:solidFill>
                  <a:srgbClr val="FFFF00"/>
                </a:solidFill>
                <a:effectLst/>
                <a:latin typeface="Segoe Print" pitchFamily="2" charset="0"/>
              </a:rPr>
              <a:t>Mediterranean</a:t>
            </a:r>
            <a:r>
              <a:rPr lang="el-GR" u="sng" dirty="0">
                <a:solidFill>
                  <a:srgbClr val="FFFF00"/>
                </a:solidFill>
                <a:effectLst/>
                <a:latin typeface="Segoe Print" pitchFamily="2" charset="0"/>
              </a:rPr>
              <a:t> </a:t>
            </a:r>
            <a:r>
              <a:rPr lang="el-GR" u="sng" dirty="0" err="1">
                <a:solidFill>
                  <a:srgbClr val="FFFF00"/>
                </a:solidFill>
                <a:effectLst/>
                <a:latin typeface="Segoe Print" pitchFamily="2" charset="0"/>
              </a:rPr>
              <a:t>diet</a:t>
            </a:r>
            <a:r>
              <a:rPr lang="el-GR" u="sng" dirty="0">
                <a:solidFill>
                  <a:srgbClr val="FFFF00"/>
                </a:solidFill>
                <a:effectLst/>
                <a:latin typeface="Segoe Print" pitchFamily="2" charset="0"/>
              </a:rPr>
              <a:t>, </a:t>
            </a:r>
            <a:r>
              <a:rPr lang="el-GR" u="sng" dirty="0" err="1">
                <a:solidFill>
                  <a:srgbClr val="FFFF00"/>
                </a:solidFill>
                <a:effectLst/>
                <a:latin typeface="Segoe Print" pitchFamily="2" charset="0"/>
              </a:rPr>
              <a:t>an</a:t>
            </a:r>
            <a:r>
              <a:rPr lang="el-GR" u="sng" dirty="0">
                <a:solidFill>
                  <a:srgbClr val="FFFF00"/>
                </a:solidFill>
                <a:effectLst/>
                <a:latin typeface="Segoe Print" pitchFamily="2" charset="0"/>
              </a:rPr>
              <a:t> </a:t>
            </a:r>
            <a:r>
              <a:rPr lang="el-GR" u="sng" dirty="0" err="1">
                <a:solidFill>
                  <a:srgbClr val="FFFF00"/>
                </a:solidFill>
                <a:effectLst/>
                <a:latin typeface="Segoe Print" pitchFamily="2" charset="0"/>
              </a:rPr>
              <a:t>important</a:t>
            </a:r>
            <a:r>
              <a:rPr lang="el-GR" u="sng" dirty="0">
                <a:solidFill>
                  <a:srgbClr val="FFFF00"/>
                </a:solidFill>
                <a:effectLst/>
                <a:latin typeface="Segoe Print" pitchFamily="2" charset="0"/>
              </a:rPr>
              <a:t> </a:t>
            </a:r>
            <a:r>
              <a:rPr lang="el-GR" u="sng" dirty="0" err="1">
                <a:solidFill>
                  <a:srgbClr val="FFFF00"/>
                </a:solidFill>
                <a:effectLst/>
                <a:latin typeface="Segoe Print" pitchFamily="2" charset="0"/>
              </a:rPr>
              <a:t>pillar</a:t>
            </a:r>
            <a:r>
              <a:rPr lang="el-GR" u="sng" dirty="0">
                <a:solidFill>
                  <a:srgbClr val="FFFF00"/>
                </a:solidFill>
                <a:effectLst/>
                <a:latin typeface="Segoe Print" pitchFamily="2" charset="0"/>
              </a:rPr>
              <a:t> f </a:t>
            </a:r>
            <a:r>
              <a:rPr lang="el-GR" u="sng" dirty="0" err="1">
                <a:solidFill>
                  <a:srgbClr val="FFFF00"/>
                </a:solidFill>
                <a:effectLst/>
                <a:latin typeface="Segoe Print" pitchFamily="2" charset="0"/>
              </a:rPr>
              <a:t>economic</a:t>
            </a:r>
            <a:r>
              <a:rPr lang="el-GR" u="sng" dirty="0">
                <a:solidFill>
                  <a:srgbClr val="FFFF00"/>
                </a:solidFill>
                <a:effectLst/>
                <a:latin typeface="Segoe Print" pitchFamily="2" charset="0"/>
              </a:rPr>
              <a:t> </a:t>
            </a:r>
            <a:r>
              <a:rPr lang="el-GR" u="sng" dirty="0" err="1">
                <a:solidFill>
                  <a:srgbClr val="FFFF00"/>
                </a:solidFill>
                <a:effectLst/>
                <a:latin typeface="Segoe Print" pitchFamily="2" charset="0"/>
              </a:rPr>
              <a:t>activity</a:t>
            </a:r>
            <a:r>
              <a:rPr lang="el-GR" u="sng" dirty="0">
                <a:solidFill>
                  <a:srgbClr val="FFFF00"/>
                </a:solidFill>
                <a:effectLst/>
                <a:latin typeface="Segoe Print" pitchFamily="2" charset="0"/>
              </a:rPr>
              <a:t/>
            </a:r>
            <a:br>
              <a:rPr lang="el-GR" u="sng" dirty="0">
                <a:solidFill>
                  <a:srgbClr val="FFFF00"/>
                </a:solidFill>
                <a:effectLst/>
                <a:latin typeface="Segoe Print" pitchFamily="2" charset="0"/>
              </a:rPr>
            </a:br>
            <a:endParaRPr lang="el-GR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137160" indent="0">
              <a:buNone/>
            </a:pPr>
            <a:endParaRPr lang="el-GR" dirty="0"/>
          </a:p>
          <a:p>
            <a:pPr marL="137160" indent="0">
              <a:buNone/>
            </a:pPr>
            <a:r>
              <a:rPr lang="el-GR" dirty="0">
                <a:latin typeface="Arial Narrow" pitchFamily="34" charset="0"/>
              </a:rPr>
              <a:t>  </a:t>
            </a:r>
            <a:r>
              <a:rPr lang="el-GR" dirty="0" err="1">
                <a:latin typeface="Arial Narrow" pitchFamily="34" charset="0"/>
              </a:rPr>
              <a:t>One</a:t>
            </a:r>
            <a:r>
              <a:rPr lang="el-GR" dirty="0">
                <a:latin typeface="Arial Narrow" pitchFamily="34" charset="0"/>
              </a:rPr>
              <a:t> of the </a:t>
            </a:r>
            <a:r>
              <a:rPr lang="el-GR" dirty="0" err="1">
                <a:latin typeface="Arial Narrow" pitchFamily="34" charset="0"/>
              </a:rPr>
              <a:t>most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important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commodities</a:t>
            </a:r>
            <a:r>
              <a:rPr lang="el-GR" dirty="0">
                <a:latin typeface="Arial Narrow" pitchFamily="34" charset="0"/>
              </a:rPr>
              <a:t> for </a:t>
            </a:r>
            <a:r>
              <a:rPr lang="el-GR" dirty="0" err="1">
                <a:latin typeface="Arial Narrow" pitchFamily="34" charset="0"/>
              </a:rPr>
              <a:t>our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area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well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as</a:t>
            </a:r>
            <a:r>
              <a:rPr lang="el-GR" dirty="0">
                <a:latin typeface="Arial Narrow" pitchFamily="34" charset="0"/>
              </a:rPr>
              <a:t> for </a:t>
            </a:r>
            <a:r>
              <a:rPr lang="el-GR" dirty="0" err="1">
                <a:latin typeface="Arial Narrow" pitchFamily="34" charset="0"/>
              </a:rPr>
              <a:t>our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country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olive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oil</a:t>
            </a:r>
            <a:r>
              <a:rPr lang="el-GR" dirty="0">
                <a:latin typeface="Arial Narrow" pitchFamily="34" charset="0"/>
              </a:rPr>
              <a:t> and </a:t>
            </a:r>
            <a:r>
              <a:rPr lang="el-GR" dirty="0" err="1">
                <a:latin typeface="Arial Narrow" pitchFamily="34" charset="0"/>
              </a:rPr>
              <a:t>olives</a:t>
            </a:r>
            <a:r>
              <a:rPr lang="el-GR" dirty="0">
                <a:latin typeface="Arial Narrow" pitchFamily="34" charset="0"/>
              </a:rPr>
              <a:t>, </a:t>
            </a:r>
            <a:r>
              <a:rPr lang="el-GR" dirty="0" err="1">
                <a:latin typeface="Arial Narrow" pitchFamily="34" charset="0"/>
              </a:rPr>
              <a:t>which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are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considered</a:t>
            </a:r>
            <a:r>
              <a:rPr lang="el-GR" dirty="0">
                <a:latin typeface="Arial Narrow" pitchFamily="34" charset="0"/>
              </a:rPr>
              <a:t> of the </a:t>
            </a:r>
            <a:r>
              <a:rPr lang="el-GR" dirty="0" err="1">
                <a:latin typeface="Arial Narrow" pitchFamily="34" charset="0"/>
              </a:rPr>
              <a:t>best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varieties</a:t>
            </a:r>
            <a:r>
              <a:rPr lang="el-GR" dirty="0">
                <a:latin typeface="Arial Narrow" pitchFamily="34" charset="0"/>
              </a:rPr>
              <a:t> in the </a:t>
            </a:r>
            <a:r>
              <a:rPr lang="el-GR" dirty="0" err="1">
                <a:latin typeface="Arial Narrow" pitchFamily="34" charset="0"/>
              </a:rPr>
              <a:t>world</a:t>
            </a:r>
            <a:r>
              <a:rPr lang="el-GR" dirty="0">
                <a:latin typeface="Arial Narrow" pitchFamily="34" charset="0"/>
              </a:rPr>
              <a:t>. A </a:t>
            </a:r>
            <a:r>
              <a:rPr lang="el-GR" dirty="0" err="1">
                <a:latin typeface="Arial Narrow" pitchFamily="34" charset="0"/>
              </a:rPr>
              <a:t>recent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pioneering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study</a:t>
            </a:r>
            <a:r>
              <a:rPr lang="el-GR" dirty="0">
                <a:latin typeface="Arial Narrow" pitchFamily="34" charset="0"/>
              </a:rPr>
              <a:t> of the </a:t>
            </a:r>
            <a:r>
              <a:rPr lang="el-GR" dirty="0" err="1">
                <a:latin typeface="Arial Narrow" pitchFamily="34" charset="0"/>
              </a:rPr>
              <a:t>Davis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University</a:t>
            </a:r>
            <a:r>
              <a:rPr lang="el-GR" dirty="0">
                <a:latin typeface="Arial Narrow" pitchFamily="34" charset="0"/>
              </a:rPr>
              <a:t> in </a:t>
            </a:r>
            <a:r>
              <a:rPr lang="el-GR" dirty="0" err="1">
                <a:latin typeface="Arial Narrow" pitchFamily="34" charset="0"/>
              </a:rPr>
              <a:t>California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has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scientifically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confirmed</a:t>
            </a:r>
            <a:r>
              <a:rPr lang="el-GR" dirty="0">
                <a:latin typeface="Arial Narrow" pitchFamily="34" charset="0"/>
              </a:rPr>
              <a:t> the </a:t>
            </a:r>
            <a:r>
              <a:rPr lang="el-GR" dirty="0" err="1">
                <a:latin typeface="Arial Narrow" pitchFamily="34" charset="0"/>
              </a:rPr>
              <a:t>universally</a:t>
            </a:r>
            <a:r>
              <a:rPr lang="el-GR" dirty="0">
                <a:latin typeface="Arial Narrow" pitchFamily="34" charset="0"/>
              </a:rPr>
              <a:t>  </a:t>
            </a:r>
            <a:r>
              <a:rPr lang="el-GR" dirty="0" err="1">
                <a:latin typeface="Arial Narrow" pitchFamily="34" charset="0"/>
              </a:rPr>
              <a:t>good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reputation</a:t>
            </a:r>
            <a:r>
              <a:rPr lang="el-GR" dirty="0">
                <a:latin typeface="Arial Narrow" pitchFamily="34" charset="0"/>
              </a:rPr>
              <a:t> of the </a:t>
            </a:r>
            <a:r>
              <a:rPr lang="el-GR" dirty="0" err="1">
                <a:latin typeface="Arial Narrow" pitchFamily="34" charset="0"/>
              </a:rPr>
              <a:t>Messinian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olive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oil</a:t>
            </a:r>
            <a:r>
              <a:rPr lang="el-GR" dirty="0">
                <a:latin typeface="Arial Narrow" pitchFamily="34" charset="0"/>
              </a:rPr>
              <a:t>. </a:t>
            </a:r>
            <a:r>
              <a:rPr lang="el-GR" dirty="0" err="1">
                <a:latin typeface="Arial Narrow" pitchFamily="34" charset="0"/>
              </a:rPr>
              <a:t>More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specifically</a:t>
            </a:r>
            <a:r>
              <a:rPr lang="el-GR" dirty="0">
                <a:latin typeface="Arial Narrow" pitchFamily="34" charset="0"/>
              </a:rPr>
              <a:t>, </a:t>
            </a:r>
            <a:r>
              <a:rPr lang="el-GR" dirty="0" err="1">
                <a:latin typeface="Arial Narrow" pitchFamily="34" charset="0"/>
              </a:rPr>
              <a:t>our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variety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rich</a:t>
            </a:r>
            <a:r>
              <a:rPr lang="el-GR" dirty="0">
                <a:latin typeface="Arial Narrow" pitchFamily="34" charset="0"/>
              </a:rPr>
              <a:t> in </a:t>
            </a:r>
            <a:r>
              <a:rPr lang="el-GR" dirty="0" err="1">
                <a:latin typeface="Arial Narrow" pitchFamily="34" charset="0"/>
              </a:rPr>
              <a:t>substances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which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decrease</a:t>
            </a:r>
            <a:r>
              <a:rPr lang="el-GR" dirty="0">
                <a:latin typeface="Arial Narrow" pitchFamily="34" charset="0"/>
              </a:rPr>
              <a:t> the </a:t>
            </a:r>
            <a:r>
              <a:rPr lang="el-GR" dirty="0" err="1">
                <a:latin typeface="Arial Narrow" pitchFamily="34" charset="0"/>
              </a:rPr>
              <a:t>risk</a:t>
            </a:r>
            <a:r>
              <a:rPr lang="el-GR" dirty="0">
                <a:latin typeface="Arial Narrow" pitchFamily="34" charset="0"/>
              </a:rPr>
              <a:t> of </a:t>
            </a:r>
            <a:r>
              <a:rPr lang="el-GR" dirty="0" err="1">
                <a:latin typeface="Arial Narrow" pitchFamily="34" charset="0"/>
              </a:rPr>
              <a:t>artery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blockage</a:t>
            </a:r>
            <a:r>
              <a:rPr lang="el-GR" dirty="0">
                <a:latin typeface="Arial Narrow" pitchFamily="34" charset="0"/>
              </a:rPr>
              <a:t> and </a:t>
            </a:r>
            <a:r>
              <a:rPr lang="el-GR" dirty="0" err="1">
                <a:latin typeface="Arial Narrow" pitchFamily="34" charset="0"/>
              </a:rPr>
              <a:t>brain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stroke</a:t>
            </a:r>
            <a:r>
              <a:rPr lang="el-GR" dirty="0">
                <a:latin typeface="Arial Narrow" pitchFamily="34" charset="0"/>
              </a:rPr>
              <a:t>, </a:t>
            </a:r>
            <a:r>
              <a:rPr lang="el-GR" dirty="0" err="1">
                <a:latin typeface="Arial Narrow" pitchFamily="34" charset="0"/>
              </a:rPr>
              <a:t>that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they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act</a:t>
            </a:r>
            <a:r>
              <a:rPr lang="el-GR" dirty="0">
                <a:latin typeface="Arial Narrow" pitchFamily="34" charset="0"/>
              </a:rPr>
              <a:t> in the </a:t>
            </a:r>
            <a:r>
              <a:rPr lang="el-GR" dirty="0" err="1">
                <a:latin typeface="Arial Narrow" pitchFamily="34" charset="0"/>
              </a:rPr>
              <a:t>same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way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aspirin</a:t>
            </a:r>
            <a:r>
              <a:rPr lang="el-GR" dirty="0">
                <a:latin typeface="Arial Narrow" pitchFamily="34" charset="0"/>
              </a:rPr>
              <a:t> and non </a:t>
            </a:r>
            <a:r>
              <a:rPr lang="el-GR" dirty="0" err="1">
                <a:latin typeface="Arial Narrow" pitchFamily="34" charset="0"/>
              </a:rPr>
              <a:t>steroid</a:t>
            </a:r>
            <a:r>
              <a:rPr lang="el-GR" dirty="0">
                <a:latin typeface="Arial Narrow" pitchFamily="34" charset="0"/>
              </a:rPr>
              <a:t>, </a:t>
            </a:r>
            <a:r>
              <a:rPr lang="el-GR" dirty="0" err="1">
                <a:latin typeface="Arial Narrow" pitchFamily="34" charset="0"/>
              </a:rPr>
              <a:t>inflammatory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medicine</a:t>
            </a:r>
            <a:r>
              <a:rPr lang="el-GR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32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FFFF00"/>
                </a:solidFill>
                <a:latin typeface="Batang"/>
              </a:rPr>
              <a:t>'</a:t>
            </a:r>
            <a:r>
              <a:rPr lang="el-GR" sz="4400" dirty="0" err="1">
                <a:solidFill>
                  <a:srgbClr val="FFFF00"/>
                </a:solidFill>
                <a:latin typeface="Batang"/>
              </a:rPr>
              <a:t>Tell</a:t>
            </a:r>
            <a:r>
              <a:rPr lang="el-GR" sz="4400" dirty="0">
                <a:solidFill>
                  <a:srgbClr val="FFFF00"/>
                </a:solidFill>
                <a:latin typeface="Batang"/>
              </a:rPr>
              <a:t> </a:t>
            </a:r>
            <a:r>
              <a:rPr lang="el-GR" sz="4400" dirty="0" err="1">
                <a:solidFill>
                  <a:srgbClr val="FFFF00"/>
                </a:solidFill>
                <a:latin typeface="Batang"/>
              </a:rPr>
              <a:t>me</a:t>
            </a:r>
            <a:r>
              <a:rPr lang="el-GR" sz="4400" dirty="0">
                <a:solidFill>
                  <a:srgbClr val="FFFF00"/>
                </a:solidFill>
                <a:latin typeface="Batang"/>
              </a:rPr>
              <a:t> </a:t>
            </a:r>
            <a:r>
              <a:rPr lang="el-GR" sz="4400" dirty="0" err="1">
                <a:solidFill>
                  <a:srgbClr val="FFFF00"/>
                </a:solidFill>
                <a:latin typeface="Batang"/>
              </a:rPr>
              <a:t>what</a:t>
            </a:r>
            <a:r>
              <a:rPr lang="el-GR" sz="4400" dirty="0">
                <a:solidFill>
                  <a:srgbClr val="FFFF00"/>
                </a:solidFill>
                <a:latin typeface="Batang"/>
              </a:rPr>
              <a:t> </a:t>
            </a:r>
            <a:r>
              <a:rPr lang="el-GR" sz="4400" dirty="0" err="1">
                <a:solidFill>
                  <a:srgbClr val="FFFF00"/>
                </a:solidFill>
                <a:latin typeface="Batang"/>
              </a:rPr>
              <a:t>you</a:t>
            </a:r>
            <a:r>
              <a:rPr lang="el-GR" sz="4400" dirty="0">
                <a:solidFill>
                  <a:srgbClr val="FFFF00"/>
                </a:solidFill>
                <a:latin typeface="Batang"/>
              </a:rPr>
              <a:t> </a:t>
            </a:r>
            <a:r>
              <a:rPr lang="el-GR" sz="4400" dirty="0" err="1">
                <a:solidFill>
                  <a:srgbClr val="FFFF00"/>
                </a:solidFill>
                <a:latin typeface="Batang"/>
              </a:rPr>
              <a:t>eat</a:t>
            </a:r>
            <a:r>
              <a:rPr lang="el-GR" sz="4400" dirty="0">
                <a:solidFill>
                  <a:srgbClr val="FFFF00"/>
                </a:solidFill>
                <a:latin typeface="Batang"/>
              </a:rPr>
              <a:t> and I </a:t>
            </a:r>
            <a:r>
              <a:rPr lang="el-GR" sz="4400" dirty="0" err="1">
                <a:solidFill>
                  <a:srgbClr val="FFFF00"/>
                </a:solidFill>
                <a:latin typeface="Batang"/>
              </a:rPr>
              <a:t>will</a:t>
            </a:r>
            <a:r>
              <a:rPr lang="el-GR" sz="4400" dirty="0">
                <a:solidFill>
                  <a:srgbClr val="FFFF00"/>
                </a:solidFill>
                <a:latin typeface="Batang"/>
              </a:rPr>
              <a:t> </a:t>
            </a:r>
            <a:r>
              <a:rPr lang="el-GR" sz="4400" dirty="0" err="1">
                <a:solidFill>
                  <a:srgbClr val="FFFF00"/>
                </a:solidFill>
                <a:latin typeface="Batang"/>
              </a:rPr>
              <a:t>tell</a:t>
            </a:r>
            <a:r>
              <a:rPr lang="el-GR" sz="4400" dirty="0">
                <a:solidFill>
                  <a:srgbClr val="FFFF00"/>
                </a:solidFill>
                <a:latin typeface="Batang"/>
              </a:rPr>
              <a:t> </a:t>
            </a:r>
            <a:r>
              <a:rPr lang="el-GR" sz="4400" dirty="0" err="1">
                <a:solidFill>
                  <a:srgbClr val="FFFF00"/>
                </a:solidFill>
                <a:latin typeface="Batang"/>
              </a:rPr>
              <a:t>you</a:t>
            </a:r>
            <a:r>
              <a:rPr lang="el-GR" sz="4400" dirty="0">
                <a:solidFill>
                  <a:srgbClr val="FFFF00"/>
                </a:solidFill>
                <a:latin typeface="Batang"/>
              </a:rPr>
              <a:t> </a:t>
            </a:r>
            <a:r>
              <a:rPr lang="el-GR" sz="4400" dirty="0" err="1">
                <a:solidFill>
                  <a:srgbClr val="FFFF00"/>
                </a:solidFill>
                <a:latin typeface="Batang"/>
              </a:rPr>
              <a:t>who</a:t>
            </a:r>
            <a:r>
              <a:rPr lang="el-GR" sz="4400" dirty="0">
                <a:solidFill>
                  <a:srgbClr val="FFFF00"/>
                </a:solidFill>
                <a:latin typeface="Batang"/>
              </a:rPr>
              <a:t> </a:t>
            </a:r>
            <a:r>
              <a:rPr lang="el-GR" sz="4400" dirty="0" err="1">
                <a:solidFill>
                  <a:srgbClr val="FFFF00"/>
                </a:solidFill>
                <a:latin typeface="Batang"/>
              </a:rPr>
              <a:t>you</a:t>
            </a:r>
            <a:r>
              <a:rPr lang="el-GR" sz="4400" dirty="0">
                <a:solidFill>
                  <a:srgbClr val="FFFF00"/>
                </a:solidFill>
                <a:latin typeface="Batang"/>
              </a:rPr>
              <a:t> </a:t>
            </a:r>
            <a:r>
              <a:rPr lang="el-GR" sz="4400" dirty="0" err="1">
                <a:solidFill>
                  <a:srgbClr val="FFFF00"/>
                </a:solidFill>
                <a:latin typeface="Batang"/>
              </a:rPr>
              <a:t>are</a:t>
            </a:r>
            <a:r>
              <a:rPr lang="el-GR" sz="4400" dirty="0">
                <a:solidFill>
                  <a:srgbClr val="FFFF00"/>
                </a:solidFill>
                <a:latin typeface="Batang"/>
              </a:rPr>
              <a:t>...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7194" y="1600200"/>
            <a:ext cx="8602956" cy="4948572"/>
          </a:xfrm>
        </p:spPr>
        <p:txBody>
          <a:bodyPr vert="horz" anchor="t">
            <a:normAutofit/>
          </a:bodyPr>
          <a:lstStyle/>
          <a:p>
            <a:pPr marL="137160" indent="0">
              <a:buNone/>
            </a:pPr>
            <a:r>
              <a:rPr lang="el-GR" dirty="0"/>
              <a:t> </a:t>
            </a:r>
            <a:r>
              <a:rPr lang="el-GR" dirty="0" err="1"/>
              <a:t>Nowadays</a:t>
            </a:r>
            <a:r>
              <a:rPr lang="el-GR" dirty="0"/>
              <a:t>, </a:t>
            </a:r>
            <a:r>
              <a:rPr lang="el-GR" dirty="0" err="1"/>
              <a:t>due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the </a:t>
            </a:r>
            <a:r>
              <a:rPr lang="el-GR" dirty="0" err="1"/>
              <a:t>globalisation</a:t>
            </a:r>
            <a:r>
              <a:rPr lang="el-GR" dirty="0"/>
              <a:t> of </a:t>
            </a:r>
            <a:r>
              <a:rPr lang="el-GR" dirty="0" err="1"/>
              <a:t>eating</a:t>
            </a:r>
            <a:r>
              <a:rPr lang="el-GR" dirty="0"/>
              <a:t> </a:t>
            </a:r>
            <a:r>
              <a:rPr lang="el-GR" dirty="0" err="1"/>
              <a:t>habits-one</a:t>
            </a:r>
            <a:r>
              <a:rPr lang="el-GR" dirty="0"/>
              <a:t> of </a:t>
            </a:r>
            <a:r>
              <a:rPr lang="el-GR" dirty="0" err="1"/>
              <a:t>which</a:t>
            </a:r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the </a:t>
            </a:r>
            <a:r>
              <a:rPr lang="el-GR" dirty="0" err="1"/>
              <a:t>consumption</a:t>
            </a:r>
            <a:r>
              <a:rPr lang="el-GR" dirty="0"/>
              <a:t> of </a:t>
            </a:r>
            <a:r>
              <a:rPr lang="el-GR" dirty="0" err="1"/>
              <a:t>fast</a:t>
            </a:r>
            <a:r>
              <a:rPr lang="el-GR" dirty="0"/>
              <a:t> </a:t>
            </a:r>
            <a:r>
              <a:rPr lang="el-GR" dirty="0" err="1"/>
              <a:t>food</a:t>
            </a:r>
            <a:r>
              <a:rPr lang="el-GR" dirty="0"/>
              <a:t>, </a:t>
            </a:r>
            <a:r>
              <a:rPr lang="el-GR" dirty="0" err="1"/>
              <a:t>which</a:t>
            </a:r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presented</a:t>
            </a:r>
            <a:r>
              <a:rPr lang="el-GR" dirty="0"/>
              <a:t> </a:t>
            </a:r>
            <a:r>
              <a:rPr lang="el-GR" dirty="0" err="1"/>
              <a:t>as</a:t>
            </a:r>
            <a:r>
              <a:rPr lang="el-GR" dirty="0"/>
              <a:t> (and </a:t>
            </a:r>
            <a:r>
              <a:rPr lang="el-GR" dirty="0" err="1"/>
              <a:t>might</a:t>
            </a:r>
            <a:r>
              <a:rPr lang="el-GR" dirty="0"/>
              <a:t> </a:t>
            </a:r>
            <a:r>
              <a:rPr lang="el-GR" dirty="0" err="1"/>
              <a:t>actually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dirty="0"/>
              <a:t>) </a:t>
            </a:r>
            <a:r>
              <a:rPr lang="el-GR" dirty="0" err="1"/>
              <a:t>more</a:t>
            </a:r>
            <a:r>
              <a:rPr lang="el-GR" dirty="0"/>
              <a:t> </a:t>
            </a:r>
            <a:r>
              <a:rPr lang="el-GR" dirty="0" err="1"/>
              <a:t>delicious</a:t>
            </a:r>
            <a:r>
              <a:rPr lang="el-GR" dirty="0"/>
              <a:t>-and </a:t>
            </a:r>
            <a:r>
              <a:rPr lang="el-GR" dirty="0" err="1"/>
              <a:t>its</a:t>
            </a:r>
            <a:r>
              <a:rPr lang="el-GR" dirty="0"/>
              <a:t> </a:t>
            </a:r>
            <a:r>
              <a:rPr lang="el-GR" dirty="0" err="1"/>
              <a:t>adverse</a:t>
            </a:r>
            <a:r>
              <a:rPr lang="el-GR" dirty="0"/>
              <a:t> </a:t>
            </a:r>
            <a:r>
              <a:rPr lang="el-GR" dirty="0" err="1"/>
              <a:t>effects</a:t>
            </a:r>
            <a:r>
              <a:rPr lang="el-GR" dirty="0"/>
              <a:t> (</a:t>
            </a:r>
            <a:r>
              <a:rPr lang="el-GR" dirty="0" err="1"/>
              <a:t>obesity</a:t>
            </a:r>
            <a:r>
              <a:rPr lang="el-GR" dirty="0"/>
              <a:t> and </a:t>
            </a:r>
            <a:r>
              <a:rPr lang="el-GR" dirty="0" err="1"/>
              <a:t>accompanying</a:t>
            </a:r>
            <a:r>
              <a:rPr lang="el-GR" dirty="0"/>
              <a:t> </a:t>
            </a:r>
            <a:r>
              <a:rPr lang="el-GR" dirty="0" err="1"/>
              <a:t>diseases</a:t>
            </a:r>
            <a:r>
              <a:rPr lang="el-GR" dirty="0"/>
              <a:t>) </a:t>
            </a:r>
            <a:r>
              <a:rPr lang="el-GR" dirty="0" err="1"/>
              <a:t>important</a:t>
            </a:r>
            <a:r>
              <a:rPr lang="el-GR" dirty="0"/>
              <a:t> </a:t>
            </a:r>
            <a:r>
              <a:rPr lang="el-GR" dirty="0" err="1"/>
              <a:t>steps</a:t>
            </a:r>
            <a:r>
              <a:rPr lang="el-GR" dirty="0"/>
              <a:t> </a:t>
            </a:r>
            <a:r>
              <a:rPr lang="el-GR" dirty="0" err="1"/>
              <a:t>have</a:t>
            </a:r>
            <a:r>
              <a:rPr lang="el-GR" dirty="0"/>
              <a:t> </a:t>
            </a:r>
            <a:r>
              <a:rPr lang="el-GR" dirty="0" err="1"/>
              <a:t>been</a:t>
            </a:r>
            <a:r>
              <a:rPr lang="el-GR" dirty="0"/>
              <a:t> </a:t>
            </a:r>
            <a:r>
              <a:rPr lang="el-GR" dirty="0" err="1"/>
              <a:t>taken</a:t>
            </a:r>
            <a:r>
              <a:rPr lang="el-GR" dirty="0"/>
              <a:t> </a:t>
            </a:r>
            <a:r>
              <a:rPr lang="el-GR" dirty="0" err="1"/>
              <a:t>towards</a:t>
            </a:r>
            <a:r>
              <a:rPr lang="el-GR" dirty="0"/>
              <a:t> </a:t>
            </a:r>
            <a:r>
              <a:rPr lang="el-GR" dirty="0" err="1"/>
              <a:t>education</a:t>
            </a:r>
            <a:r>
              <a:rPr lang="el-GR" dirty="0"/>
              <a:t>  of </a:t>
            </a:r>
            <a:r>
              <a:rPr lang="el-GR" dirty="0" err="1"/>
              <a:t>nutrition</a:t>
            </a:r>
            <a:r>
              <a:rPr lang="el-GR" dirty="0"/>
              <a:t> </a:t>
            </a:r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introducing</a:t>
            </a:r>
            <a:r>
              <a:rPr lang="el-GR" dirty="0"/>
              <a:t> </a:t>
            </a:r>
            <a:r>
              <a:rPr lang="el-GR" dirty="0" err="1"/>
              <a:t>teaching</a:t>
            </a:r>
            <a:r>
              <a:rPr lang="el-GR" dirty="0"/>
              <a:t> </a:t>
            </a:r>
            <a:r>
              <a:rPr lang="el-GR" dirty="0" err="1"/>
              <a:t>material</a:t>
            </a:r>
            <a:r>
              <a:rPr lang="el-GR" dirty="0"/>
              <a:t> in </a:t>
            </a:r>
            <a:r>
              <a:rPr lang="el-GR" dirty="0" err="1"/>
              <a:t>schools</a:t>
            </a:r>
            <a:r>
              <a:rPr lang="el-GR" dirty="0"/>
              <a:t> and the </a:t>
            </a:r>
            <a:r>
              <a:rPr lang="el-GR" dirty="0" err="1"/>
              <a:t>offer</a:t>
            </a:r>
            <a:r>
              <a:rPr lang="el-GR" dirty="0"/>
              <a:t> of </a:t>
            </a:r>
            <a:r>
              <a:rPr lang="el-GR" dirty="0" err="1"/>
              <a:t>healthy</a:t>
            </a:r>
            <a:r>
              <a:rPr lang="el-GR" dirty="0"/>
              <a:t> </a:t>
            </a:r>
            <a:r>
              <a:rPr lang="el-GR" dirty="0" err="1"/>
              <a:t>traditional</a:t>
            </a:r>
            <a:r>
              <a:rPr lang="el-GR" dirty="0"/>
              <a:t> </a:t>
            </a:r>
            <a:r>
              <a:rPr lang="el-GR" dirty="0" err="1"/>
              <a:t>snacks</a:t>
            </a:r>
            <a:r>
              <a:rPr lang="el-GR" dirty="0"/>
              <a:t> </a:t>
            </a:r>
            <a:r>
              <a:rPr lang="el-GR" dirty="0" err="1"/>
              <a:t>at</a:t>
            </a:r>
            <a:r>
              <a:rPr lang="el-GR" dirty="0"/>
              <a:t> </a:t>
            </a:r>
            <a:r>
              <a:rPr lang="el-GR" dirty="0" err="1"/>
              <a:t>school</a:t>
            </a:r>
            <a:r>
              <a:rPr lang="el-GR" dirty="0"/>
              <a:t> </a:t>
            </a:r>
            <a:r>
              <a:rPr lang="el-GR" dirty="0" err="1"/>
              <a:t>canteens</a:t>
            </a:r>
            <a:r>
              <a:rPr lang="el-GR" dirty="0"/>
              <a:t>. </a:t>
            </a:r>
            <a:r>
              <a:rPr lang="el-GR" dirty="0" err="1"/>
              <a:t>All</a:t>
            </a:r>
            <a:r>
              <a:rPr lang="el-GR" dirty="0"/>
              <a:t> the </a:t>
            </a:r>
            <a:r>
              <a:rPr lang="el-GR" dirty="0" err="1"/>
              <a:t>above</a:t>
            </a:r>
            <a:r>
              <a:rPr lang="el-GR" dirty="0"/>
              <a:t>, of </a:t>
            </a:r>
            <a:r>
              <a:rPr lang="el-GR" dirty="0" err="1"/>
              <a:t>course</a:t>
            </a:r>
            <a:r>
              <a:rPr lang="el-GR" dirty="0"/>
              <a:t> </a:t>
            </a:r>
            <a:r>
              <a:rPr lang="el-GR" dirty="0" err="1"/>
              <a:t>should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dirty="0"/>
              <a:t> </a:t>
            </a:r>
            <a:r>
              <a:rPr lang="el-GR" dirty="0" err="1"/>
              <a:t>combined</a:t>
            </a:r>
            <a:r>
              <a:rPr lang="el-GR" dirty="0"/>
              <a:t> </a:t>
            </a:r>
            <a:r>
              <a:rPr lang="el-GR" dirty="0" err="1"/>
              <a:t>with</a:t>
            </a:r>
            <a:r>
              <a:rPr lang="el-GR" dirty="0"/>
              <a:t> </a:t>
            </a:r>
            <a:r>
              <a:rPr lang="el-GR" dirty="0" err="1"/>
              <a:t>psical</a:t>
            </a:r>
            <a:r>
              <a:rPr lang="el-GR" dirty="0"/>
              <a:t> </a:t>
            </a:r>
            <a:r>
              <a:rPr lang="el-GR" dirty="0" err="1"/>
              <a:t>activity</a:t>
            </a:r>
            <a:r>
              <a:rPr lang="el-GR" dirty="0"/>
              <a:t>, </a:t>
            </a:r>
            <a:r>
              <a:rPr lang="el-GR" dirty="0" err="1"/>
              <a:t>as</a:t>
            </a:r>
            <a:r>
              <a:rPr lang="el-GR" dirty="0"/>
              <a:t> 'a healthy </a:t>
            </a:r>
            <a:r>
              <a:rPr lang="el-GR" dirty="0" err="1"/>
              <a:t>mind</a:t>
            </a:r>
            <a:r>
              <a:rPr lang="el-GR" dirty="0"/>
              <a:t> </a:t>
            </a:r>
            <a:r>
              <a:rPr lang="el-GR" dirty="0" err="1"/>
              <a:t>dwels</a:t>
            </a:r>
            <a:r>
              <a:rPr lang="el-GR" dirty="0"/>
              <a:t> in a </a:t>
            </a:r>
            <a:r>
              <a:rPr lang="el-GR" dirty="0" err="1"/>
              <a:t>healthy</a:t>
            </a:r>
            <a:r>
              <a:rPr lang="el-GR" dirty="0"/>
              <a:t> body'.</a:t>
            </a:r>
            <a:r>
              <a:rPr lang="el-GR"/>
              <a:t> </a:t>
            </a:r>
            <a:r>
              <a:rPr lang="el-GR" sz="3000">
                <a:latin typeface="Arial Narrow"/>
              </a:rPr>
              <a:t>          </a:t>
            </a:r>
            <a:endParaRPr lang="el-GR" sz="3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15" y="932523"/>
            <a:ext cx="2879601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8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5360" y="296478"/>
            <a:ext cx="8251440" cy="112116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  <a:latin typeface="Segoe Print" pitchFamily="2" charset="0"/>
              </a:rPr>
              <a:t>Greek </a:t>
            </a:r>
            <a:r>
              <a:rPr lang="el-GR" dirty="0" err="1">
                <a:solidFill>
                  <a:srgbClr val="FFFF00"/>
                </a:solidFill>
                <a:effectLst/>
                <a:latin typeface="Segoe Print" pitchFamily="2" charset="0"/>
              </a:rPr>
              <a:t>reality</a:t>
            </a:r>
            <a:endParaRPr lang="el-GR" dirty="0">
              <a:solidFill>
                <a:srgbClr val="FFFF00"/>
              </a:solidFill>
              <a:effectLst/>
              <a:latin typeface="Segoe Print" pitchFamily="2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30" y="4094207"/>
            <a:ext cx="3779912" cy="2664296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7298"/>
            <a:ext cx="4824536" cy="238772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4824536" cy="2664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980728"/>
            <a:ext cx="3672408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l-GR" sz="2800" dirty="0">
                <a:latin typeface="Arial Narrow" pitchFamily="34" charset="0"/>
              </a:rPr>
              <a:t>The </a:t>
            </a:r>
            <a:r>
              <a:rPr lang="el-GR" sz="2800" dirty="0" err="1">
                <a:latin typeface="Arial Narrow" pitchFamily="34" charset="0"/>
              </a:rPr>
              <a:t>last</a:t>
            </a:r>
            <a:r>
              <a:rPr lang="el-GR" sz="2800" dirty="0">
                <a:latin typeface="Arial Narrow" pitchFamily="34" charset="0"/>
              </a:rPr>
              <a:t> 5 </a:t>
            </a:r>
            <a:r>
              <a:rPr lang="el-GR" sz="2800" dirty="0" err="1">
                <a:latin typeface="Arial Narrow" pitchFamily="34" charset="0"/>
              </a:rPr>
              <a:t>years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there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has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been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an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attempt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to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totally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introduce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fruit</a:t>
            </a:r>
            <a:r>
              <a:rPr lang="el-GR" sz="2800" dirty="0">
                <a:latin typeface="Arial Narrow" pitchFamily="34" charset="0"/>
              </a:rPr>
              <a:t> in </a:t>
            </a:r>
            <a:r>
              <a:rPr lang="el-GR" sz="2800" dirty="0" err="1">
                <a:latin typeface="Arial Narrow" pitchFamily="34" charset="0"/>
              </a:rPr>
              <a:t>school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canteens</a:t>
            </a:r>
            <a:r>
              <a:rPr lang="el-GR" sz="2800" dirty="0">
                <a:latin typeface="Arial Narrow" pitchFamily="34" charset="0"/>
              </a:rPr>
              <a:t> and </a:t>
            </a:r>
            <a:r>
              <a:rPr lang="el-GR" sz="2800" dirty="0" err="1">
                <a:latin typeface="Arial Narrow" pitchFamily="34" charset="0"/>
              </a:rPr>
              <a:t>change</a:t>
            </a:r>
            <a:r>
              <a:rPr lang="el-GR" sz="2800" dirty="0">
                <a:latin typeface="Arial Narrow" pitchFamily="34" charset="0"/>
              </a:rPr>
              <a:t> the </a:t>
            </a:r>
            <a:r>
              <a:rPr lang="el-GR" sz="2800" dirty="0" err="1">
                <a:latin typeface="Arial Narrow" pitchFamily="34" charset="0"/>
              </a:rPr>
              <a:t>students</a:t>
            </a:r>
            <a:r>
              <a:rPr lang="el-GR" sz="2800" dirty="0">
                <a:latin typeface="Arial Narrow" pitchFamily="34" charset="0"/>
              </a:rPr>
              <a:t>' </a:t>
            </a:r>
            <a:r>
              <a:rPr lang="el-GR" sz="2800" dirty="0" err="1">
                <a:latin typeface="Arial Narrow" pitchFamily="34" charset="0"/>
              </a:rPr>
              <a:t>eating</a:t>
            </a:r>
            <a:r>
              <a:rPr lang="el-GR" sz="2800" dirty="0">
                <a:latin typeface="Arial Narrow" pitchFamily="34" charset="0"/>
              </a:rPr>
              <a:t> </a:t>
            </a:r>
            <a:r>
              <a:rPr lang="el-GR" sz="2800" dirty="0" err="1">
                <a:latin typeface="Arial Narrow" pitchFamily="34" charset="0"/>
              </a:rPr>
              <a:t>habits</a:t>
            </a:r>
            <a:r>
              <a:rPr lang="el-GR" sz="2800" dirty="0">
                <a:latin typeface="Arial Narrow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877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44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295" y="3515463"/>
            <a:ext cx="8753780" cy="3619096"/>
          </a:xfrm>
        </p:spPr>
        <p:txBody>
          <a:bodyPr vert="horz" anchor="t">
            <a:normAutofit fontScale="92500" lnSpcReduction="10000"/>
          </a:bodyPr>
          <a:lstStyle/>
          <a:p>
            <a:r>
              <a:rPr lang="el-GR" dirty="0">
                <a:latin typeface="Arial Narrow" pitchFamily="34" charset="0"/>
              </a:rPr>
              <a:t>"</a:t>
            </a:r>
            <a:r>
              <a:rPr lang="el-GR" dirty="0" err="1">
                <a:latin typeface="Arial Narrow" pitchFamily="34" charset="0"/>
              </a:rPr>
              <a:t>Even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if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Greece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completely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destroyed</a:t>
            </a:r>
            <a:r>
              <a:rPr lang="el-GR" dirty="0">
                <a:latin typeface="Arial Narrow" pitchFamily="34" charset="0"/>
              </a:rPr>
              <a:t>, </a:t>
            </a:r>
            <a:r>
              <a:rPr lang="el-GR" dirty="0" err="1">
                <a:latin typeface="Arial Narrow" pitchFamily="34" charset="0"/>
              </a:rPr>
              <a:t>an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olive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tree</a:t>
            </a:r>
            <a:r>
              <a:rPr lang="el-GR" dirty="0">
                <a:latin typeface="Arial Narrow" pitchFamily="34" charset="0"/>
              </a:rPr>
              <a:t>, a </a:t>
            </a:r>
            <a:r>
              <a:rPr lang="el-GR" dirty="0" err="1">
                <a:latin typeface="Arial Narrow" pitchFamily="34" charset="0"/>
              </a:rPr>
              <a:t>climbing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vine</a:t>
            </a:r>
            <a:r>
              <a:rPr lang="el-GR" dirty="0">
                <a:latin typeface="Arial Narrow" pitchFamily="34" charset="0"/>
              </a:rPr>
              <a:t> and a </a:t>
            </a:r>
            <a:r>
              <a:rPr lang="el-GR" dirty="0" err="1">
                <a:latin typeface="Arial Narrow" pitchFamily="34" charset="0"/>
              </a:rPr>
              <a:t>boat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will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remain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standing</a:t>
            </a:r>
            <a:r>
              <a:rPr lang="el-GR" dirty="0">
                <a:latin typeface="Arial Narrow" pitchFamily="34" charset="0"/>
              </a:rPr>
              <a:t>. </a:t>
            </a:r>
            <a:r>
              <a:rPr lang="el-GR" dirty="0" err="1">
                <a:latin typeface="Arial Narrow" pitchFamily="34" charset="0"/>
              </a:rPr>
              <a:t>These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are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enough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to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build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from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scratch</a:t>
            </a:r>
            <a:r>
              <a:rPr lang="el-GR" dirty="0">
                <a:latin typeface="Arial Narrow" pitchFamily="34" charset="0"/>
              </a:rPr>
              <a:t>" </a:t>
            </a:r>
            <a:r>
              <a:rPr lang="el-GR" dirty="0" err="1">
                <a:latin typeface="Arial Narrow" pitchFamily="34" charset="0"/>
              </a:rPr>
              <a:t>Odysseus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Elitis</a:t>
            </a:r>
            <a:r>
              <a:rPr lang="el-GR" dirty="0">
                <a:latin typeface="Arial Narrow" pitchFamily="34" charset="0"/>
              </a:rPr>
              <a:t> (Greek </a:t>
            </a:r>
            <a:r>
              <a:rPr lang="el-GR" dirty="0" err="1">
                <a:latin typeface="Arial Narrow" pitchFamily="34" charset="0"/>
              </a:rPr>
              <a:t>poet</a:t>
            </a:r>
            <a:r>
              <a:rPr lang="el-GR" dirty="0">
                <a:latin typeface="Arial Narrow" pitchFamily="34" charset="0"/>
              </a:rPr>
              <a:t>, </a:t>
            </a:r>
            <a:r>
              <a:rPr lang="el-GR" dirty="0" err="1">
                <a:latin typeface="Arial Narrow" pitchFamily="34" charset="0"/>
              </a:rPr>
              <a:t>awarded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with</a:t>
            </a:r>
            <a:r>
              <a:rPr lang="el-GR" dirty="0">
                <a:latin typeface="Arial Narrow" pitchFamily="34" charset="0"/>
              </a:rPr>
              <a:t> a </a:t>
            </a:r>
            <a:r>
              <a:rPr lang="el-GR" dirty="0" err="1">
                <a:latin typeface="Arial Narrow" pitchFamily="34" charset="0"/>
              </a:rPr>
              <a:t>Nobel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prize</a:t>
            </a:r>
            <a:r>
              <a:rPr lang="el-GR" dirty="0">
                <a:latin typeface="Arial Narrow" pitchFamily="34" charset="0"/>
              </a:rPr>
              <a:t>)</a:t>
            </a:r>
          </a:p>
          <a:p>
            <a:r>
              <a:rPr lang="el-GR" dirty="0">
                <a:latin typeface="Arial Narrow" pitchFamily="34" charset="0"/>
              </a:rPr>
              <a:t>The </a:t>
            </a:r>
            <a:r>
              <a:rPr lang="el-GR" dirty="0" err="1">
                <a:latin typeface="Arial Narrow" pitchFamily="34" charset="0"/>
              </a:rPr>
              <a:t>Mediterranean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Diet</a:t>
            </a:r>
            <a:r>
              <a:rPr lang="el-GR" dirty="0">
                <a:latin typeface="Arial Narrow" pitchFamily="34" charset="0"/>
              </a:rPr>
              <a:t>, </a:t>
            </a:r>
            <a:r>
              <a:rPr lang="el-GR" dirty="0" err="1">
                <a:latin typeface="Arial Narrow" pitchFamily="34" charset="0"/>
              </a:rPr>
              <a:t>as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an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expression</a:t>
            </a:r>
            <a:r>
              <a:rPr lang="el-GR" dirty="0">
                <a:latin typeface="Arial Narrow" pitchFamily="34" charset="0"/>
              </a:rPr>
              <a:t> of </a:t>
            </a:r>
            <a:r>
              <a:rPr lang="el-GR" dirty="0" err="1">
                <a:latin typeface="Arial Narrow" pitchFamily="34" charset="0"/>
              </a:rPr>
              <a:t>people's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culture</a:t>
            </a:r>
            <a:r>
              <a:rPr lang="el-GR" dirty="0">
                <a:latin typeface="Arial Narrow" pitchFamily="34" charset="0"/>
              </a:rPr>
              <a:t>, </a:t>
            </a:r>
            <a:r>
              <a:rPr lang="el-GR" dirty="0" err="1">
                <a:latin typeface="Arial Narrow" pitchFamily="34" charset="0"/>
              </a:rPr>
              <a:t>is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based</a:t>
            </a:r>
            <a:r>
              <a:rPr lang="el-GR" dirty="0">
                <a:latin typeface="Arial Narrow" pitchFamily="34" charset="0"/>
              </a:rPr>
              <a:t> on </a:t>
            </a:r>
            <a:r>
              <a:rPr lang="el-GR" dirty="0" err="1">
                <a:latin typeface="Arial Narrow" pitchFamily="34" charset="0"/>
              </a:rPr>
              <a:t>moderation</a:t>
            </a:r>
            <a:r>
              <a:rPr lang="el-GR" dirty="0">
                <a:latin typeface="Arial Narrow" pitchFamily="34" charset="0"/>
              </a:rPr>
              <a:t>, </a:t>
            </a:r>
            <a:r>
              <a:rPr lang="el-GR" dirty="0" err="1">
                <a:latin typeface="Arial Narrow" pitchFamily="34" charset="0"/>
              </a:rPr>
              <a:t>harmony</a:t>
            </a:r>
            <a:r>
              <a:rPr lang="el-GR" dirty="0">
                <a:latin typeface="Arial Narrow" pitchFamily="34" charset="0"/>
              </a:rPr>
              <a:t> and </a:t>
            </a:r>
            <a:r>
              <a:rPr lang="el-GR" dirty="0" err="1">
                <a:latin typeface="Arial Narrow" pitchFamily="34" charset="0"/>
              </a:rPr>
              <a:t>respect</a:t>
            </a:r>
            <a:r>
              <a:rPr lang="el-GR" dirty="0">
                <a:latin typeface="Arial Narrow" pitchFamily="34" charset="0"/>
              </a:rPr>
              <a:t> for </a:t>
            </a:r>
            <a:r>
              <a:rPr lang="el-GR" dirty="0" err="1">
                <a:latin typeface="Arial Narrow" pitchFamily="34" charset="0"/>
              </a:rPr>
              <a:t>natural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environment</a:t>
            </a:r>
            <a:r>
              <a:rPr lang="el-GR" dirty="0">
                <a:latin typeface="Arial Narrow" pitchFamily="34" charset="0"/>
              </a:rPr>
              <a:t>. </a:t>
            </a:r>
            <a:r>
              <a:rPr lang="el-GR" dirty="0" err="1">
                <a:latin typeface="Arial Narrow" pitchFamily="34" charset="0"/>
              </a:rPr>
              <a:t>It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constitutes</a:t>
            </a:r>
            <a:r>
              <a:rPr lang="el-GR" dirty="0">
                <a:latin typeface="Arial Narrow" pitchFamily="34" charset="0"/>
              </a:rPr>
              <a:t> a </a:t>
            </a:r>
            <a:r>
              <a:rPr lang="el-GR" dirty="0" err="1">
                <a:latin typeface="Arial Narrow" pitchFamily="34" charset="0"/>
              </a:rPr>
              <a:t>lifestyle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which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deserves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to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be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adopted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by</a:t>
            </a:r>
            <a:r>
              <a:rPr lang="el-GR" dirty="0">
                <a:latin typeface="Arial Narrow" pitchFamily="34" charset="0"/>
              </a:rPr>
              <a:t> the </a:t>
            </a:r>
            <a:r>
              <a:rPr lang="el-GR" dirty="0" err="1">
                <a:latin typeface="Arial Narrow" pitchFamily="34" charset="0"/>
              </a:rPr>
              <a:t>younger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generation</a:t>
            </a:r>
            <a:r>
              <a:rPr lang="el-GR" dirty="0">
                <a:latin typeface="Arial Narrow" pitchFamily="34" charset="0"/>
              </a:rPr>
              <a:t> and </a:t>
            </a:r>
            <a:r>
              <a:rPr lang="el-GR" dirty="0" err="1">
                <a:latin typeface="Arial Narrow" pitchFamily="34" charset="0"/>
              </a:rPr>
              <a:t>it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is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an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opportunity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to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return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to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familiar</a:t>
            </a:r>
            <a:r>
              <a:rPr lang="el-GR" dirty="0">
                <a:latin typeface="Arial Narrow" pitchFamily="34" charset="0"/>
              </a:rPr>
              <a:t> </a:t>
            </a:r>
            <a:r>
              <a:rPr lang="el-GR" dirty="0" err="1">
                <a:latin typeface="Arial Narrow" pitchFamily="34" charset="0"/>
              </a:rPr>
              <a:t>values</a:t>
            </a:r>
            <a:r>
              <a:rPr lang="el-GR" dirty="0">
                <a:latin typeface="Arial Narrow" pitchFamily="34" charset="0"/>
              </a:rPr>
              <a:t>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5931" y="0"/>
            <a:ext cx="4427984" cy="3645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1484784"/>
            <a:ext cx="386857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l-GR" sz="3200" dirty="0" err="1">
                <a:solidFill>
                  <a:srgbClr val="FFFF00"/>
                </a:solidFill>
                <a:latin typeface="Segoe Print" pitchFamily="2" charset="0"/>
              </a:rPr>
              <a:t>As</a:t>
            </a:r>
            <a:r>
              <a:rPr lang="el-GR" sz="3200" dirty="0">
                <a:solidFill>
                  <a:srgbClr val="FFFF00"/>
                </a:solidFill>
                <a:latin typeface="Segoe Print" pitchFamily="2" charset="0"/>
              </a:rPr>
              <a:t> a </a:t>
            </a:r>
            <a:r>
              <a:rPr lang="el-GR" sz="3200" dirty="0" err="1">
                <a:solidFill>
                  <a:srgbClr val="FFFF00"/>
                </a:solidFill>
                <a:latin typeface="Segoe Print" pitchFamily="2" charset="0"/>
              </a:rPr>
              <a:t>final</a:t>
            </a:r>
            <a:r>
              <a:rPr lang="el-GR" sz="3200" dirty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el-GR" sz="3200" dirty="0" err="1">
                <a:solidFill>
                  <a:srgbClr val="FFFF00"/>
                </a:solidFill>
                <a:latin typeface="Segoe Print" pitchFamily="2" charset="0"/>
              </a:rPr>
              <a:t>note</a:t>
            </a:r>
            <a:r>
              <a:rPr lang="el-GR" sz="3200" dirty="0">
                <a:solidFill>
                  <a:srgbClr val="FFFF00"/>
                </a:solidFill>
                <a:latin typeface="Segoe Print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3776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noFill/>
        </p:spPr>
        <p:txBody>
          <a:bodyPr/>
          <a:lstStyle/>
          <a:p>
            <a:r>
              <a:rPr lang="el-GR" dirty="0" smtClean="0"/>
              <a:t> 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97363"/>
          </a:xfrm>
        </p:spPr>
        <p:txBody>
          <a:bodyPr vert="horz" anchor="t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>
                <a:latin typeface="Times New Roman"/>
              </a:rPr>
              <a:t> The </a:t>
            </a:r>
            <a:r>
              <a:rPr lang="el-GR" sz="2400" dirty="0" err="1">
                <a:latin typeface="Times New Roman"/>
              </a:rPr>
              <a:t>term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Mediterannean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Diet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was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coined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to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describe</a:t>
            </a:r>
            <a:r>
              <a:rPr lang="el-GR" sz="2400" dirty="0">
                <a:latin typeface="Times New Roman"/>
              </a:rPr>
              <a:t> a </a:t>
            </a:r>
            <a:r>
              <a:rPr lang="el-GR" sz="2400" dirty="0" err="1">
                <a:latin typeface="Times New Roman"/>
              </a:rPr>
              <a:t>model</a:t>
            </a:r>
            <a:r>
              <a:rPr lang="el-GR" sz="2400" dirty="0">
                <a:latin typeface="Times New Roman"/>
              </a:rPr>
              <a:t> of </a:t>
            </a:r>
            <a:r>
              <a:rPr lang="el-GR" sz="2400" dirty="0" err="1">
                <a:latin typeface="Times New Roman"/>
              </a:rPr>
              <a:t>diet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which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has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been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followed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by</a:t>
            </a:r>
            <a:r>
              <a:rPr lang="el-GR" sz="2400" dirty="0">
                <a:latin typeface="Times New Roman"/>
              </a:rPr>
              <a:t> the </a:t>
            </a:r>
            <a:r>
              <a:rPr lang="el-GR" sz="2400" dirty="0" err="1">
                <a:latin typeface="Times New Roman"/>
              </a:rPr>
              <a:t>people</a:t>
            </a:r>
            <a:r>
              <a:rPr lang="el-GR" sz="2400" dirty="0">
                <a:latin typeface="Times New Roman"/>
              </a:rPr>
              <a:t> of the </a:t>
            </a:r>
            <a:r>
              <a:rPr lang="el-GR" sz="2400" dirty="0" err="1">
                <a:latin typeface="Times New Roman"/>
              </a:rPr>
              <a:t>Mediterranean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countries</a:t>
            </a:r>
            <a:r>
              <a:rPr lang="el-GR" sz="2400" dirty="0">
                <a:latin typeface="Times New Roman"/>
              </a:rPr>
              <a:t> for </a:t>
            </a:r>
            <a:r>
              <a:rPr lang="el-GR" sz="2400" dirty="0" err="1">
                <a:latin typeface="Times New Roman"/>
              </a:rPr>
              <a:t>centuries</a:t>
            </a:r>
            <a:r>
              <a:rPr lang="el-GR" sz="2400" dirty="0">
                <a:latin typeface="Times New Roman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err="1">
                <a:latin typeface="Times New Roman"/>
              </a:rPr>
              <a:t>It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is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considered</a:t>
            </a:r>
            <a:r>
              <a:rPr lang="el-GR" sz="2400" dirty="0">
                <a:latin typeface="Times New Roman"/>
              </a:rPr>
              <a:t> a </a:t>
            </a:r>
            <a:r>
              <a:rPr lang="el-GR" sz="2400" dirty="0" err="1">
                <a:latin typeface="Times New Roman"/>
              </a:rPr>
              <a:t>healthy</a:t>
            </a:r>
            <a:r>
              <a:rPr lang="el-GR" sz="2400" dirty="0">
                <a:latin typeface="Times New Roman"/>
              </a:rPr>
              <a:t> and </a:t>
            </a:r>
            <a:r>
              <a:rPr lang="el-GR" sz="2400" dirty="0" err="1">
                <a:latin typeface="Times New Roman"/>
              </a:rPr>
              <a:t>traditional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way</a:t>
            </a:r>
            <a:r>
              <a:rPr lang="el-GR" sz="2400" dirty="0">
                <a:latin typeface="Times New Roman"/>
              </a:rPr>
              <a:t> of </a:t>
            </a:r>
            <a:r>
              <a:rPr lang="el-GR" sz="2400" dirty="0" err="1">
                <a:latin typeface="Times New Roman"/>
              </a:rPr>
              <a:t>living</a:t>
            </a:r>
            <a:r>
              <a:rPr lang="el-GR" sz="2400" dirty="0">
                <a:latin typeface="Times New Roman"/>
              </a:rPr>
              <a:t>, </a:t>
            </a:r>
            <a:r>
              <a:rPr lang="el-GR" sz="2400" dirty="0" err="1">
                <a:latin typeface="Times New Roman"/>
              </a:rPr>
              <a:t>which</a:t>
            </a:r>
            <a:r>
              <a:rPr lang="el-GR" sz="2400" dirty="0">
                <a:latin typeface="Times New Roman"/>
              </a:rPr>
              <a:t>, in </a:t>
            </a:r>
            <a:r>
              <a:rPr lang="el-GR" sz="2400" dirty="0" err="1">
                <a:latin typeface="Times New Roman"/>
              </a:rPr>
              <a:t>combination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with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physical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activity</a:t>
            </a:r>
            <a:r>
              <a:rPr lang="el-GR" sz="2400" dirty="0">
                <a:latin typeface="Times New Roman"/>
              </a:rPr>
              <a:t>, </a:t>
            </a:r>
            <a:r>
              <a:rPr lang="el-GR" sz="2400" dirty="0" err="1">
                <a:latin typeface="Times New Roman"/>
              </a:rPr>
              <a:t>provides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longevity</a:t>
            </a:r>
            <a:r>
              <a:rPr lang="el-GR" sz="2400" dirty="0">
                <a:latin typeface="Times New Roman"/>
              </a:rPr>
              <a:t> and </a:t>
            </a:r>
            <a:r>
              <a:rPr lang="el-GR" sz="2400" dirty="0" err="1">
                <a:latin typeface="Times New Roman"/>
              </a:rPr>
              <a:t>well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being</a:t>
            </a:r>
            <a:r>
              <a:rPr lang="el-GR" sz="2400" dirty="0">
                <a:latin typeface="Times New Roman"/>
              </a:rPr>
              <a:t>. </a:t>
            </a:r>
            <a:r>
              <a:rPr lang="el-GR" sz="2400" dirty="0" err="1">
                <a:latin typeface="Times New Roman"/>
              </a:rPr>
              <a:t>More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particularly</a:t>
            </a:r>
            <a:r>
              <a:rPr lang="el-GR" sz="2400" dirty="0">
                <a:latin typeface="Times New Roman"/>
              </a:rPr>
              <a:t>, </a:t>
            </a:r>
            <a:r>
              <a:rPr lang="el-GR" sz="2400" dirty="0" err="1">
                <a:latin typeface="Times New Roman"/>
              </a:rPr>
              <a:t>during</a:t>
            </a:r>
            <a:r>
              <a:rPr lang="el-GR" sz="2400" dirty="0">
                <a:latin typeface="Times New Roman"/>
              </a:rPr>
              <a:t> the </a:t>
            </a:r>
            <a:r>
              <a:rPr lang="el-GR" sz="2400" dirty="0" err="1">
                <a:latin typeface="Times New Roman"/>
              </a:rPr>
              <a:t>last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decades</a:t>
            </a:r>
            <a:r>
              <a:rPr lang="el-GR" sz="2400" dirty="0">
                <a:latin typeface="Times New Roman"/>
              </a:rPr>
              <a:t> the </a:t>
            </a:r>
            <a:r>
              <a:rPr lang="el-GR" sz="2400" dirty="0" err="1">
                <a:latin typeface="Times New Roman"/>
              </a:rPr>
              <a:t>role</a:t>
            </a:r>
            <a:r>
              <a:rPr lang="el-GR" sz="2400" dirty="0">
                <a:latin typeface="Times New Roman"/>
              </a:rPr>
              <a:t> of </a:t>
            </a:r>
            <a:r>
              <a:rPr lang="el-GR" sz="2400" dirty="0" err="1">
                <a:latin typeface="Times New Roman"/>
              </a:rPr>
              <a:t>Mediterranean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diet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has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been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universally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acknowledged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thanks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to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scientific</a:t>
            </a:r>
            <a:r>
              <a:rPr lang="el-GR" sz="2400" dirty="0">
                <a:latin typeface="Times New Roman"/>
              </a:rPr>
              <a:t> </a:t>
            </a:r>
            <a:r>
              <a:rPr lang="el-GR" sz="2400" dirty="0" err="1">
                <a:latin typeface="Times New Roman"/>
              </a:rPr>
              <a:t>studies</a:t>
            </a:r>
            <a:r>
              <a:rPr lang="el-GR" sz="2400" dirty="0">
                <a:latin typeface="Times New Roman"/>
              </a:rPr>
              <a:t> and </a:t>
            </a:r>
            <a:r>
              <a:rPr lang="el-GR" sz="2400" dirty="0" err="1">
                <a:latin typeface="Times New Roman"/>
              </a:rPr>
              <a:t>research</a:t>
            </a:r>
            <a:r>
              <a:rPr lang="el-GR" sz="2400" dirty="0">
                <a:latin typeface="Times New Roman"/>
              </a:rPr>
              <a:t>.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-252536" y="260648"/>
            <a:ext cx="964907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8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DEFINITION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971600" y="260648"/>
            <a:ext cx="288032" cy="21602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7" name="6 - Θέση περιεχομένου" descr="mediterranean_die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4320480" cy="5013176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788024" y="1569660"/>
            <a:ext cx="4038600" cy="5517232"/>
          </a:xfrm>
        </p:spPr>
        <p:txBody>
          <a:bodyPr vert="horz" anchor="t">
            <a:normAutofit/>
          </a:bodyPr>
          <a:lstStyle/>
          <a:p>
            <a:pPr marL="137160" indent="0">
              <a:buNone/>
            </a:pPr>
            <a:endParaRPr lang="el-GR" sz="2000" dirty="0">
              <a:latin typeface="Arial Narrow" charset="0"/>
            </a:endParaRPr>
          </a:p>
          <a:p>
            <a:r>
              <a:rPr lang="el-GR" sz="2000" dirty="0">
                <a:latin typeface="Arial Narrow" charset="0"/>
              </a:rPr>
              <a:t>The </a:t>
            </a:r>
            <a:r>
              <a:rPr lang="el-GR" sz="2000" dirty="0" err="1">
                <a:latin typeface="Arial Narrow" charset="0"/>
              </a:rPr>
              <a:t>Mediterranean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lifestyle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combines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balanced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diet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with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delight</a:t>
            </a:r>
            <a:r>
              <a:rPr lang="el-GR" sz="2000" dirty="0">
                <a:latin typeface="Arial Narrow" charset="0"/>
              </a:rPr>
              <a:t>. </a:t>
            </a:r>
          </a:p>
          <a:p>
            <a:r>
              <a:rPr lang="el-GR" sz="2000" dirty="0" err="1">
                <a:latin typeface="Arial Narrow" charset="0"/>
              </a:rPr>
              <a:t>Specialists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have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depicted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Mediterranean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diet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as</a:t>
            </a:r>
            <a:r>
              <a:rPr lang="el-GR" sz="2000" dirty="0">
                <a:latin typeface="Arial Narrow" charset="0"/>
              </a:rPr>
              <a:t> a </a:t>
            </a:r>
            <a:r>
              <a:rPr lang="el-GR" sz="2000" dirty="0" err="1">
                <a:latin typeface="Arial Narrow" charset="0"/>
              </a:rPr>
              <a:t>a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pyramid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where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all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its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constituents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are</a:t>
            </a:r>
            <a:r>
              <a:rPr lang="el-GR" sz="2000" dirty="0">
                <a:latin typeface="Arial Narrow" charset="0"/>
              </a:rPr>
              <a:t> presented.At the </a:t>
            </a:r>
            <a:r>
              <a:rPr lang="el-GR" sz="2000" dirty="0" err="1">
                <a:latin typeface="Arial Narrow" charset="0"/>
              </a:rPr>
              <a:t>bottom</a:t>
            </a:r>
            <a:r>
              <a:rPr lang="el-GR" sz="2000" dirty="0">
                <a:latin typeface="Arial Narrow" charset="0"/>
              </a:rPr>
              <a:t> of </a:t>
            </a:r>
            <a:r>
              <a:rPr lang="el-GR" sz="2000" dirty="0" err="1">
                <a:latin typeface="Arial Narrow" charset="0"/>
              </a:rPr>
              <a:t>it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we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find</a:t>
            </a:r>
            <a:r>
              <a:rPr lang="el-GR" sz="2000" dirty="0">
                <a:latin typeface="Arial Narrow" charset="0"/>
              </a:rPr>
              <a:t> the </a:t>
            </a:r>
            <a:r>
              <a:rPr lang="el-GR" sz="2000" dirty="0" err="1">
                <a:latin typeface="Arial Narrow" charset="0"/>
              </a:rPr>
              <a:t>foods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we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should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eat</a:t>
            </a:r>
            <a:r>
              <a:rPr lang="el-GR" sz="2000" dirty="0">
                <a:latin typeface="Arial Narrow" charset="0"/>
              </a:rPr>
              <a:t> on a </a:t>
            </a:r>
            <a:r>
              <a:rPr lang="el-GR" sz="2000" dirty="0" err="1">
                <a:latin typeface="Arial Narrow" charset="0"/>
              </a:rPr>
              <a:t>daily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basis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while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as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we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go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upwards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we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find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foods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which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should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be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consumed</a:t>
            </a:r>
            <a:r>
              <a:rPr lang="el-GR" sz="2000" dirty="0">
                <a:latin typeface="Arial Narrow" charset="0"/>
              </a:rPr>
              <a:t> in </a:t>
            </a:r>
            <a:r>
              <a:rPr lang="el-GR" sz="2000" dirty="0" err="1">
                <a:latin typeface="Arial Narrow" charset="0"/>
              </a:rPr>
              <a:t>smaller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quantities</a:t>
            </a:r>
            <a:r>
              <a:rPr lang="el-GR" sz="2000" dirty="0">
                <a:latin typeface="Arial Narrow" charset="0"/>
              </a:rPr>
              <a:t>  and </a:t>
            </a:r>
            <a:r>
              <a:rPr lang="el-GR" sz="2000" dirty="0" err="1">
                <a:latin typeface="Arial Narrow" charset="0"/>
              </a:rPr>
              <a:t>less</a:t>
            </a:r>
            <a:r>
              <a:rPr lang="el-GR" sz="2000" dirty="0">
                <a:latin typeface="Arial Narrow" charset="0"/>
              </a:rPr>
              <a:t> </a:t>
            </a:r>
            <a:r>
              <a:rPr lang="el-GR" sz="2000" dirty="0" err="1">
                <a:latin typeface="Arial Narrow" charset="0"/>
              </a:rPr>
              <a:t>often</a:t>
            </a:r>
            <a:r>
              <a:rPr lang="el-GR" sz="2000" dirty="0">
                <a:latin typeface="Arial Narrow" charset="0"/>
              </a:rPr>
              <a:t>. </a:t>
            </a:r>
          </a:p>
          <a:p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899592" y="0"/>
            <a:ext cx="727280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l-GR" sz="2400" b="1" dirty="0" err="1">
                <a:solidFill>
                  <a:srgbClr val="FFFF00"/>
                </a:solidFill>
                <a:latin typeface="Segoe Print" charset="0"/>
              </a:rPr>
              <a:t>Let</a:t>
            </a:r>
            <a:r>
              <a:rPr lang="el-GR" sz="2400" b="1" dirty="0">
                <a:solidFill>
                  <a:srgbClr val="FFFF00"/>
                </a:solidFill>
                <a:latin typeface="Segoe Print" charset="0"/>
              </a:rPr>
              <a:t> </a:t>
            </a:r>
            <a:r>
              <a:rPr lang="el-GR" sz="2400" b="1" dirty="0" err="1">
                <a:solidFill>
                  <a:srgbClr val="FFFF00"/>
                </a:solidFill>
                <a:latin typeface="Segoe Print" charset="0"/>
              </a:rPr>
              <a:t>food</a:t>
            </a:r>
            <a:r>
              <a:rPr lang="el-GR" sz="2400" b="1" dirty="0">
                <a:solidFill>
                  <a:srgbClr val="FFFF00"/>
                </a:solidFill>
                <a:latin typeface="Segoe Print" charset="0"/>
              </a:rPr>
              <a:t> </a:t>
            </a:r>
            <a:r>
              <a:rPr lang="el-GR" sz="2400" b="1" dirty="0" err="1">
                <a:solidFill>
                  <a:srgbClr val="FFFF00"/>
                </a:solidFill>
                <a:latin typeface="Segoe Print" charset="0"/>
              </a:rPr>
              <a:t>be</a:t>
            </a:r>
            <a:r>
              <a:rPr lang="el-GR" sz="2400" b="1" dirty="0">
                <a:solidFill>
                  <a:srgbClr val="FFFF00"/>
                </a:solidFill>
                <a:latin typeface="Segoe Print" charset="0"/>
              </a:rPr>
              <a:t> </a:t>
            </a:r>
            <a:r>
              <a:rPr lang="el-GR" sz="2400" b="1" dirty="0" err="1">
                <a:solidFill>
                  <a:srgbClr val="FFFF00"/>
                </a:solidFill>
                <a:latin typeface="Segoe Print" charset="0"/>
              </a:rPr>
              <a:t>your</a:t>
            </a:r>
            <a:r>
              <a:rPr lang="el-GR" sz="2400" b="1" dirty="0">
                <a:solidFill>
                  <a:srgbClr val="FFFF00"/>
                </a:solidFill>
                <a:latin typeface="Segoe Print" charset="0"/>
              </a:rPr>
              <a:t> </a:t>
            </a:r>
            <a:r>
              <a:rPr lang="el-GR" sz="2400" b="1" dirty="0" err="1">
                <a:solidFill>
                  <a:srgbClr val="FFFF00"/>
                </a:solidFill>
                <a:latin typeface="Segoe Print" charset="0"/>
              </a:rPr>
              <a:t>remedy</a:t>
            </a:r>
            <a:r>
              <a:rPr lang="el-GR" sz="2400" b="1" dirty="0">
                <a:solidFill>
                  <a:srgbClr val="FFFF00"/>
                </a:solidFill>
                <a:latin typeface="Segoe Print" charset="0"/>
              </a:rPr>
              <a:t> and </a:t>
            </a:r>
            <a:r>
              <a:rPr lang="el-GR" sz="2400" b="1" dirty="0" err="1">
                <a:solidFill>
                  <a:srgbClr val="FFFF00"/>
                </a:solidFill>
                <a:latin typeface="Segoe Print" charset="0"/>
              </a:rPr>
              <a:t>remedy</a:t>
            </a:r>
            <a:r>
              <a:rPr lang="el-GR" sz="2400" b="1" dirty="0">
                <a:solidFill>
                  <a:srgbClr val="FFFF00"/>
                </a:solidFill>
                <a:latin typeface="Segoe Print" charset="0"/>
              </a:rPr>
              <a:t> </a:t>
            </a:r>
            <a:r>
              <a:rPr lang="el-GR" sz="2400" b="1" dirty="0" err="1">
                <a:solidFill>
                  <a:srgbClr val="FFFF00"/>
                </a:solidFill>
                <a:latin typeface="Segoe Print" charset="0"/>
              </a:rPr>
              <a:t>be</a:t>
            </a:r>
            <a:r>
              <a:rPr lang="el-GR" sz="2400" b="1" dirty="0">
                <a:solidFill>
                  <a:srgbClr val="FFFF00"/>
                </a:solidFill>
                <a:latin typeface="Segoe Print" charset="0"/>
              </a:rPr>
              <a:t> </a:t>
            </a:r>
            <a:r>
              <a:rPr lang="el-GR" sz="2400" b="1" dirty="0" err="1">
                <a:solidFill>
                  <a:srgbClr val="FFFF00"/>
                </a:solidFill>
                <a:latin typeface="Segoe Print" charset="0"/>
              </a:rPr>
              <a:t>your</a:t>
            </a:r>
            <a:r>
              <a:rPr lang="el-GR" sz="2400" b="1" dirty="0">
                <a:solidFill>
                  <a:srgbClr val="FFFF00"/>
                </a:solidFill>
                <a:latin typeface="Segoe Print" charset="0"/>
              </a:rPr>
              <a:t> </a:t>
            </a:r>
            <a:r>
              <a:rPr lang="el-GR" sz="2400" b="1" dirty="0" err="1">
                <a:solidFill>
                  <a:srgbClr val="FFFF00"/>
                </a:solidFill>
                <a:latin typeface="Segoe Print" charset="0"/>
              </a:rPr>
              <a:t>food</a:t>
            </a:r>
            <a:r>
              <a:rPr lang="el-GR" sz="2400" b="1" dirty="0">
                <a:solidFill>
                  <a:srgbClr val="FFFF00"/>
                </a:solidFill>
                <a:latin typeface="Segoe Print" charset="0"/>
              </a:rPr>
              <a:t>                                                 </a:t>
            </a:r>
            <a:r>
              <a:rPr lang="el-GR" sz="2400" b="1" dirty="0" err="1">
                <a:solidFill>
                  <a:srgbClr val="FFFF00"/>
                </a:solidFill>
                <a:latin typeface="Segoe Print" charset="0"/>
              </a:rPr>
              <a:t>Hippocrates</a:t>
            </a:r>
            <a:r>
              <a:rPr lang="el-GR" sz="2400" b="1" dirty="0">
                <a:solidFill>
                  <a:srgbClr val="FFFF00"/>
                </a:solidFill>
                <a:latin typeface="Segoe Print" charset="0"/>
              </a:rPr>
              <a:t>(460-377 B.C. )</a:t>
            </a:r>
            <a:r>
              <a:rPr lang="el-GR" sz="2400" dirty="0">
                <a:solidFill>
                  <a:srgbClr val="FFFF00"/>
                </a:solidFill>
                <a:latin typeface="Segoe Print" charset="0"/>
              </a:rPr>
              <a:t> </a:t>
            </a:r>
          </a:p>
          <a:p>
            <a:pPr algn="ctr"/>
            <a:endParaRPr lang="el-GR" sz="2400" b="1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210146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rgbClr val="FFFF00"/>
                </a:solidFill>
                <a:latin typeface="Segoe Print" charset="0"/>
              </a:rPr>
              <a:t>Constituents</a:t>
            </a:r>
            <a:r>
              <a:rPr lang="el-GR" dirty="0">
                <a:solidFill>
                  <a:srgbClr val="FFFF00"/>
                </a:solidFill>
                <a:latin typeface="Segoe Print" charset="0"/>
              </a:rPr>
              <a:t> of the </a:t>
            </a:r>
            <a:r>
              <a:rPr lang="el-GR" dirty="0" err="1">
                <a:solidFill>
                  <a:srgbClr val="FFFF00"/>
                </a:solidFill>
                <a:latin typeface="Segoe Print" charset="0"/>
              </a:rPr>
              <a:t>Mediterranean</a:t>
            </a:r>
            <a:r>
              <a:rPr lang="el-GR" dirty="0">
                <a:solidFill>
                  <a:srgbClr val="FFFF00"/>
                </a:solidFill>
                <a:latin typeface="Segoe Print" charset="0"/>
              </a:rPr>
              <a:t> </a:t>
            </a:r>
            <a:r>
              <a:rPr lang="el-GR" dirty="0" err="1">
                <a:solidFill>
                  <a:srgbClr val="FFFF00"/>
                </a:solidFill>
                <a:latin typeface="Segoe Print" charset="0"/>
              </a:rPr>
              <a:t>Diet</a:t>
            </a:r>
            <a:r>
              <a:rPr lang="el-GR" b="0" dirty="0">
                <a:solidFill>
                  <a:srgbClr val="FFFF00"/>
                </a:solidFill>
                <a:latin typeface="Segoe Print" charset="0"/>
              </a:rPr>
              <a:t> </a:t>
            </a:r>
            <a:r>
              <a:rPr lang="el-GR" dirty="0">
                <a:solidFill>
                  <a:srgbClr val="FFFF00"/>
                </a:solidFill>
                <a:latin typeface="Segoe Print" pitchFamily="2" charset="0"/>
              </a:rPr>
              <a:t/>
            </a:r>
            <a:br>
              <a:rPr lang="el-GR" dirty="0">
                <a:solidFill>
                  <a:srgbClr val="FFFF00"/>
                </a:solidFill>
                <a:latin typeface="Segoe Print" pitchFamily="2" charset="0"/>
              </a:rPr>
            </a:br>
            <a:endParaRPr lang="el-GR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709160"/>
          </a:xfrm>
        </p:spPr>
        <p:txBody>
          <a:bodyPr vert="horz" anchor="t">
            <a:normAutofit/>
          </a:bodyPr>
          <a:lstStyle/>
          <a:p>
            <a:r>
              <a:rPr lang="el-GR" dirty="0" err="1">
                <a:latin typeface="Arial Narrow" charset="0"/>
              </a:rPr>
              <a:t>Plenty</a:t>
            </a:r>
            <a:r>
              <a:rPr lang="el-GR" dirty="0">
                <a:latin typeface="Arial Narrow" charset="0"/>
              </a:rPr>
              <a:t> of </a:t>
            </a:r>
            <a:r>
              <a:rPr lang="el-GR" dirty="0" err="1">
                <a:latin typeface="Arial Narrow" charset="0"/>
              </a:rPr>
              <a:t>fibres</a:t>
            </a:r>
            <a:r>
              <a:rPr lang="el-GR" dirty="0">
                <a:latin typeface="Arial Narrow" charset="0"/>
              </a:rPr>
              <a:t> (</a:t>
            </a:r>
            <a:r>
              <a:rPr lang="el-GR" dirty="0" err="1">
                <a:latin typeface="Arial Narrow" charset="0"/>
              </a:rPr>
              <a:t>fruit</a:t>
            </a:r>
            <a:r>
              <a:rPr lang="el-GR" dirty="0">
                <a:latin typeface="Arial Narrow" charset="0"/>
              </a:rPr>
              <a:t>, </a:t>
            </a:r>
            <a:r>
              <a:rPr lang="el-GR" dirty="0" err="1">
                <a:latin typeface="Arial Narrow" charset="0"/>
              </a:rPr>
              <a:t>vegetables</a:t>
            </a:r>
            <a:r>
              <a:rPr lang="el-GR" dirty="0">
                <a:latin typeface="Arial Narrow" charset="0"/>
              </a:rPr>
              <a:t>, </a:t>
            </a:r>
            <a:r>
              <a:rPr lang="el-GR" dirty="0" err="1">
                <a:latin typeface="Arial Narrow" charset="0"/>
              </a:rPr>
              <a:t>bread</a:t>
            </a:r>
            <a:r>
              <a:rPr lang="el-GR" dirty="0">
                <a:latin typeface="Arial Narrow" charset="0"/>
              </a:rPr>
              <a:t> and </a:t>
            </a:r>
            <a:r>
              <a:rPr lang="el-GR" dirty="0" err="1">
                <a:latin typeface="Arial Narrow" charset="0"/>
              </a:rPr>
              <a:t>cereals</a:t>
            </a:r>
            <a:r>
              <a:rPr lang="el-GR" dirty="0">
                <a:latin typeface="Arial Narrow" charset="0"/>
              </a:rPr>
              <a:t> -</a:t>
            </a:r>
            <a:r>
              <a:rPr lang="el-GR" dirty="0" err="1">
                <a:latin typeface="Arial Narrow" charset="0"/>
              </a:rPr>
              <a:t>preferably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whole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grained</a:t>
            </a:r>
            <a:r>
              <a:rPr lang="el-GR" dirty="0">
                <a:latin typeface="Arial Narrow" charset="0"/>
              </a:rPr>
              <a:t>- </a:t>
            </a:r>
            <a:r>
              <a:rPr lang="el-GR" dirty="0" err="1">
                <a:latin typeface="Arial Narrow" charset="0"/>
              </a:rPr>
              <a:t>potatoes</a:t>
            </a:r>
            <a:r>
              <a:rPr lang="el-GR" dirty="0">
                <a:latin typeface="Arial Narrow" charset="0"/>
              </a:rPr>
              <a:t>, </a:t>
            </a:r>
            <a:r>
              <a:rPr lang="el-GR" dirty="0" err="1">
                <a:latin typeface="Arial Narrow" charset="0"/>
              </a:rPr>
              <a:t>seeds</a:t>
            </a:r>
            <a:r>
              <a:rPr lang="el-GR" dirty="0">
                <a:latin typeface="Arial Narrow" charset="0"/>
              </a:rPr>
              <a:t>) </a:t>
            </a:r>
          </a:p>
          <a:p>
            <a:r>
              <a:rPr lang="el-GR" dirty="0" err="1">
                <a:latin typeface="Arial Narrow" charset="0"/>
              </a:rPr>
              <a:t>Only</a:t>
            </a:r>
            <a:r>
              <a:rPr lang="el-GR" dirty="0">
                <a:latin typeface="Arial Narrow" charset="0"/>
              </a:rPr>
              <a:t> a </a:t>
            </a:r>
            <a:r>
              <a:rPr lang="el-GR" dirty="0" err="1">
                <a:latin typeface="Arial Narrow" charset="0"/>
              </a:rPr>
              <a:t>few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processed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products</a:t>
            </a:r>
            <a:r>
              <a:rPr lang="el-GR" dirty="0">
                <a:latin typeface="Arial Narrow" charset="0"/>
              </a:rPr>
              <a:t> </a:t>
            </a:r>
          </a:p>
          <a:p>
            <a:r>
              <a:rPr lang="el-GR" dirty="0">
                <a:latin typeface="Arial Narrow" charset="0"/>
              </a:rPr>
              <a:t>Dairy </a:t>
            </a:r>
            <a:r>
              <a:rPr lang="el-GR" dirty="0" err="1">
                <a:latin typeface="Arial Narrow" charset="0"/>
              </a:rPr>
              <a:t>products</a:t>
            </a:r>
            <a:r>
              <a:rPr lang="el-GR" dirty="0">
                <a:latin typeface="Arial Narrow" charset="0"/>
              </a:rPr>
              <a:t> (</a:t>
            </a:r>
            <a:r>
              <a:rPr lang="el-GR" dirty="0" err="1">
                <a:latin typeface="Arial Narrow" charset="0"/>
              </a:rPr>
              <a:t>mainly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cheese</a:t>
            </a:r>
            <a:r>
              <a:rPr lang="el-GR" dirty="0">
                <a:latin typeface="Arial Narrow" charset="0"/>
              </a:rPr>
              <a:t> and </a:t>
            </a:r>
            <a:r>
              <a:rPr lang="el-GR" dirty="0" err="1">
                <a:latin typeface="Arial Narrow" charset="0"/>
              </a:rPr>
              <a:t>yoghurt</a:t>
            </a:r>
            <a:r>
              <a:rPr lang="el-GR" dirty="0">
                <a:latin typeface="Arial Narrow" charset="0"/>
              </a:rPr>
              <a:t>) in </a:t>
            </a:r>
            <a:r>
              <a:rPr lang="el-GR" dirty="0" err="1">
                <a:latin typeface="Arial Narrow" charset="0"/>
              </a:rPr>
              <a:t>small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to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medium</a:t>
            </a:r>
            <a:r>
              <a:rPr lang="el-GR" dirty="0">
                <a:latin typeface="Arial Narrow" charset="0"/>
              </a:rPr>
              <a:t>  </a:t>
            </a:r>
            <a:r>
              <a:rPr lang="el-GR" dirty="0" err="1">
                <a:latin typeface="Arial Narrow" charset="0"/>
              </a:rPr>
              <a:t>quantities</a:t>
            </a:r>
            <a:r>
              <a:rPr lang="el-GR" dirty="0">
                <a:latin typeface="Arial Narrow" charset="0"/>
              </a:rPr>
              <a:t> </a:t>
            </a:r>
          </a:p>
          <a:p>
            <a:r>
              <a:rPr lang="el-GR" dirty="0" err="1">
                <a:latin typeface="Arial Narrow" charset="0"/>
              </a:rPr>
              <a:t>Fish</a:t>
            </a:r>
            <a:r>
              <a:rPr lang="el-GR" dirty="0">
                <a:latin typeface="Arial Narrow" charset="0"/>
              </a:rPr>
              <a:t> and </a:t>
            </a:r>
            <a:r>
              <a:rPr lang="el-GR" dirty="0" err="1">
                <a:latin typeface="Arial Narrow" charset="0"/>
              </a:rPr>
              <a:t>poultry</a:t>
            </a:r>
            <a:r>
              <a:rPr lang="el-GR" dirty="0">
                <a:latin typeface="Arial Narrow" charset="0"/>
              </a:rPr>
              <a:t> in </a:t>
            </a:r>
            <a:r>
              <a:rPr lang="el-GR" dirty="0" err="1">
                <a:latin typeface="Arial Narrow" charset="0"/>
              </a:rPr>
              <a:t>small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to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medium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quantities</a:t>
            </a:r>
            <a:r>
              <a:rPr lang="el-GR" dirty="0">
                <a:latin typeface="Arial Narrow" charset="0"/>
              </a:rPr>
              <a:t>  </a:t>
            </a:r>
          </a:p>
          <a:p>
            <a:r>
              <a:rPr lang="el-GR" dirty="0">
                <a:latin typeface="Arial Narrow" charset="0"/>
              </a:rPr>
              <a:t>Red </a:t>
            </a:r>
            <a:r>
              <a:rPr lang="el-GR" dirty="0" err="1">
                <a:latin typeface="Arial Narrow" charset="0"/>
              </a:rPr>
              <a:t>meat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twice</a:t>
            </a:r>
            <a:r>
              <a:rPr lang="el-GR" dirty="0">
                <a:latin typeface="Arial Narrow" charset="0"/>
              </a:rPr>
              <a:t> a </a:t>
            </a:r>
            <a:r>
              <a:rPr lang="el-GR" dirty="0" err="1">
                <a:latin typeface="Arial Narrow" charset="0"/>
              </a:rPr>
              <a:t>month</a:t>
            </a:r>
            <a:r>
              <a:rPr lang="el-GR" dirty="0">
                <a:latin typeface="Arial Narrow" charset="0"/>
              </a:rPr>
              <a:t> </a:t>
            </a:r>
          </a:p>
          <a:p>
            <a:r>
              <a:rPr lang="el-GR" dirty="0" err="1">
                <a:latin typeface="Arial Narrow" charset="0"/>
              </a:rPr>
              <a:t>Olive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oil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as</a:t>
            </a:r>
            <a:r>
              <a:rPr lang="el-GR" dirty="0">
                <a:latin typeface="Arial Narrow" charset="0"/>
              </a:rPr>
              <a:t> a </a:t>
            </a:r>
            <a:r>
              <a:rPr lang="el-GR" dirty="0" err="1">
                <a:latin typeface="Arial Narrow" charset="0"/>
              </a:rPr>
              <a:t>basic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ingredient</a:t>
            </a:r>
            <a:r>
              <a:rPr lang="el-GR" dirty="0">
                <a:latin typeface="Arial Narrow" charset="0"/>
              </a:rPr>
              <a:t> of </a:t>
            </a:r>
            <a:r>
              <a:rPr lang="el-GR" dirty="0" err="1">
                <a:latin typeface="Arial Narrow" charset="0"/>
              </a:rPr>
              <a:t>all</a:t>
            </a:r>
            <a:r>
              <a:rPr lang="el-GR" dirty="0">
                <a:latin typeface="Arial Narrow" charset="0"/>
              </a:rPr>
              <a:t> </a:t>
            </a:r>
            <a:r>
              <a:rPr lang="el-GR" dirty="0" err="1">
                <a:latin typeface="Arial Narrow" charset="0"/>
              </a:rPr>
              <a:t>dishes</a:t>
            </a:r>
            <a:endParaRPr lang="el-GR" dirty="0">
              <a:latin typeface="Arial Narrow" charset="0"/>
            </a:endParaRPr>
          </a:p>
        </p:txBody>
      </p:sp>
      <p:pic>
        <p:nvPicPr>
          <p:cNvPr id="8" name="7 - Εικόνα" descr="1509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1568" y="4655234"/>
            <a:ext cx="3707904" cy="335699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9566" y="1908215"/>
            <a:ext cx="8229600" cy="5400640"/>
          </a:xfrm>
        </p:spPr>
        <p:txBody>
          <a:bodyPr vert="horz" anchor="t">
            <a:normAutofit/>
          </a:bodyPr>
          <a:lstStyle/>
          <a:p>
            <a:r>
              <a:rPr lang="el-GR" sz="2400" dirty="0" err="1">
                <a:latin typeface="Arial Narrow" charset="0"/>
              </a:rPr>
              <a:t>Protects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against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artery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blockage</a:t>
            </a:r>
            <a:r>
              <a:rPr lang="el-GR" sz="2400" dirty="0">
                <a:latin typeface="Arial Narrow" charset="0"/>
              </a:rPr>
              <a:t> and </a:t>
            </a:r>
            <a:r>
              <a:rPr lang="el-GR" sz="2400" dirty="0" err="1">
                <a:latin typeface="Arial Narrow" charset="0"/>
              </a:rPr>
              <a:t>various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forms</a:t>
            </a:r>
            <a:r>
              <a:rPr lang="el-GR" sz="2400" dirty="0">
                <a:latin typeface="Arial Narrow" charset="0"/>
              </a:rPr>
              <a:t> of </a:t>
            </a:r>
            <a:r>
              <a:rPr lang="el-GR" sz="2400" dirty="0" err="1">
                <a:latin typeface="Arial Narrow" charset="0"/>
              </a:rPr>
              <a:t>cancer</a:t>
            </a:r>
            <a:r>
              <a:rPr lang="el-GR" sz="2400" dirty="0">
                <a:latin typeface="Arial Narrow" charset="0"/>
              </a:rPr>
              <a:t> </a:t>
            </a:r>
          </a:p>
          <a:p>
            <a:r>
              <a:rPr lang="el-GR" sz="2400" dirty="0" err="1">
                <a:latin typeface="Arial Narrow" charset="0"/>
              </a:rPr>
              <a:t>Tones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up</a:t>
            </a:r>
            <a:r>
              <a:rPr lang="el-GR" sz="2400" dirty="0">
                <a:latin typeface="Arial Narrow" charset="0"/>
              </a:rPr>
              <a:t> the </a:t>
            </a:r>
            <a:r>
              <a:rPr lang="el-GR" sz="2400" dirty="0" err="1">
                <a:latin typeface="Arial Narrow" charset="0"/>
              </a:rPr>
              <a:t>body's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defence</a:t>
            </a:r>
            <a:r>
              <a:rPr lang="el-GR" sz="2400" dirty="0">
                <a:latin typeface="Arial Narrow" charset="0"/>
              </a:rPr>
              <a:t> </a:t>
            </a:r>
          </a:p>
          <a:p>
            <a:r>
              <a:rPr lang="el-GR" sz="2400" dirty="0" err="1">
                <a:latin typeface="Arial Narrow" charset="0"/>
              </a:rPr>
              <a:t>Helps</a:t>
            </a:r>
            <a:r>
              <a:rPr lang="el-GR" sz="2400" dirty="0">
                <a:latin typeface="Arial Narrow" charset="0"/>
              </a:rPr>
              <a:t> in </a:t>
            </a:r>
            <a:r>
              <a:rPr lang="el-GR" sz="2400" dirty="0" err="1">
                <a:latin typeface="Arial Narrow" charset="0"/>
              </a:rPr>
              <a:t>intestine's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well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functioning</a:t>
            </a:r>
            <a:r>
              <a:rPr lang="el-GR" sz="2400" dirty="0">
                <a:latin typeface="Arial Narrow" charset="0"/>
              </a:rPr>
              <a:t> </a:t>
            </a:r>
          </a:p>
          <a:p>
            <a:r>
              <a:rPr lang="el-GR" sz="2400" dirty="0" err="1">
                <a:latin typeface="Arial Narrow" charset="0"/>
              </a:rPr>
              <a:t>Protects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against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obesity</a:t>
            </a:r>
            <a:r>
              <a:rPr lang="el-GR" sz="2400" dirty="0">
                <a:latin typeface="Arial Narrow" charset="0"/>
              </a:rPr>
              <a:t> </a:t>
            </a:r>
          </a:p>
          <a:p>
            <a:r>
              <a:rPr lang="el-GR" sz="2400" dirty="0" err="1">
                <a:latin typeface="Arial Narrow" charset="0"/>
              </a:rPr>
              <a:t>Is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identified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with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health</a:t>
            </a:r>
            <a:r>
              <a:rPr lang="el-GR" sz="2400" dirty="0">
                <a:latin typeface="Arial Narrow" charset="0"/>
              </a:rPr>
              <a:t>, </a:t>
            </a:r>
            <a:r>
              <a:rPr lang="el-GR" sz="2400" dirty="0" err="1">
                <a:latin typeface="Arial Narrow" charset="0"/>
              </a:rPr>
              <a:t>longevity</a:t>
            </a:r>
            <a:r>
              <a:rPr lang="el-GR" sz="2400" dirty="0">
                <a:latin typeface="Arial Narrow" charset="0"/>
              </a:rPr>
              <a:t> and </a:t>
            </a:r>
            <a:r>
              <a:rPr lang="el-GR" sz="2400" dirty="0" err="1">
                <a:latin typeface="Arial Narrow" charset="0"/>
              </a:rPr>
              <a:t>beauty</a:t>
            </a:r>
            <a:r>
              <a:rPr lang="el-GR" sz="2400" dirty="0">
                <a:latin typeface="Arial Narrow" charset="0"/>
              </a:rPr>
              <a:t> </a:t>
            </a:r>
          </a:p>
          <a:p>
            <a:r>
              <a:rPr lang="el-GR" sz="2400" dirty="0" err="1">
                <a:latin typeface="Arial Narrow" charset="0"/>
              </a:rPr>
              <a:t>Furthermore</a:t>
            </a:r>
            <a:r>
              <a:rPr lang="el-GR" sz="2400" dirty="0">
                <a:latin typeface="Arial Narrow" charset="0"/>
              </a:rPr>
              <a:t>, </a:t>
            </a:r>
            <a:r>
              <a:rPr lang="el-GR" sz="2400" dirty="0" err="1">
                <a:latin typeface="Arial Narrow" charset="0"/>
              </a:rPr>
              <a:t>as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it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stands</a:t>
            </a:r>
            <a:r>
              <a:rPr lang="el-GR" sz="2400" dirty="0">
                <a:latin typeface="Arial Narrow" charset="0"/>
              </a:rPr>
              <a:t> in the </a:t>
            </a:r>
            <a:r>
              <a:rPr lang="el-GR" sz="2400" dirty="0" err="1">
                <a:latin typeface="Arial Narrow" charset="0"/>
              </a:rPr>
              <a:t>centre</a:t>
            </a:r>
            <a:r>
              <a:rPr lang="el-GR" sz="2400" dirty="0">
                <a:latin typeface="Arial Narrow" charset="0"/>
              </a:rPr>
              <a:t> of </a:t>
            </a:r>
            <a:r>
              <a:rPr lang="el-GR" sz="2400" dirty="0" err="1">
                <a:latin typeface="Arial Narrow" charset="0"/>
              </a:rPr>
              <a:t>social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events</a:t>
            </a:r>
            <a:r>
              <a:rPr lang="el-GR" sz="2400" dirty="0">
                <a:latin typeface="Arial Narrow" charset="0"/>
              </a:rPr>
              <a:t>, </a:t>
            </a:r>
            <a:r>
              <a:rPr lang="el-GR" sz="2400" dirty="0" err="1">
                <a:latin typeface="Arial Narrow" charset="0"/>
              </a:rPr>
              <a:t>it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brings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people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together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through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gathering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around</a:t>
            </a:r>
            <a:r>
              <a:rPr lang="el-GR" sz="2400" dirty="0">
                <a:latin typeface="Arial Narrow" charset="0"/>
              </a:rPr>
              <a:t> a </a:t>
            </a:r>
            <a:r>
              <a:rPr lang="el-GR" sz="2400" dirty="0" err="1">
                <a:latin typeface="Arial Narrow" charset="0"/>
              </a:rPr>
              <a:t>table</a:t>
            </a:r>
            <a:r>
              <a:rPr lang="el-GR" sz="2400" dirty="0">
                <a:latin typeface="Arial Narrow" charset="0"/>
              </a:rPr>
              <a:t> and </a:t>
            </a:r>
            <a:r>
              <a:rPr lang="el-GR" sz="2400" dirty="0" err="1">
                <a:latin typeface="Arial Narrow" charset="0"/>
              </a:rPr>
              <a:t>contributes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to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good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physical</a:t>
            </a:r>
            <a:r>
              <a:rPr lang="el-GR" sz="2400" dirty="0">
                <a:latin typeface="Arial Narrow" charset="0"/>
              </a:rPr>
              <a:t> and </a:t>
            </a:r>
            <a:r>
              <a:rPr lang="el-GR" sz="2400" dirty="0" err="1">
                <a:latin typeface="Arial Narrow" charset="0"/>
              </a:rPr>
              <a:t>mental</a:t>
            </a:r>
            <a:r>
              <a:rPr lang="el-GR" sz="2400" dirty="0">
                <a:latin typeface="Arial Narrow" charset="0"/>
              </a:rPr>
              <a:t> </a:t>
            </a:r>
            <a:r>
              <a:rPr lang="el-GR" sz="2400" dirty="0" err="1">
                <a:latin typeface="Arial Narrow" charset="0"/>
              </a:rPr>
              <a:t>health</a:t>
            </a:r>
            <a:r>
              <a:rPr lang="el-GR" sz="2400" dirty="0">
                <a:latin typeface="Arial Narrow" charset="0"/>
              </a:rPr>
              <a:t>. 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2366" y="260648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l-G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charset="0"/>
              </a:rPr>
              <a:t>THE BENEFITS OF THE MEDITERRANEAN DIET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  <a:latin typeface="Segoe Print" charset="0"/>
              </a:rPr>
              <a:t>CULTURAL HERITAGE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104496"/>
          </a:xfrm>
        </p:spPr>
        <p:txBody>
          <a:bodyPr vert="horz" anchor="t">
            <a:normAutofit/>
          </a:bodyPr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dirty="0"/>
              <a:t> </a:t>
            </a:r>
            <a:r>
              <a:rPr lang="af-ZA" dirty="0">
                <a:latin typeface="Times New Roman" charset="0"/>
              </a:rPr>
              <a:t>In </a:t>
            </a:r>
            <a:r>
              <a:rPr lang="el-GR" dirty="0">
                <a:latin typeface="Times New Roman" charset="0"/>
              </a:rPr>
              <a:t>2010 UNESCO </a:t>
            </a:r>
            <a:r>
              <a:rPr lang="el-GR" dirty="0" err="1">
                <a:latin typeface="Times New Roman" charset="0"/>
              </a:rPr>
              <a:t>registered</a:t>
            </a:r>
            <a:r>
              <a:rPr lang="el-GR" dirty="0">
                <a:latin typeface="Times New Roman" charset="0"/>
              </a:rPr>
              <a:t> the </a:t>
            </a:r>
            <a:r>
              <a:rPr lang="el-GR" dirty="0" err="1">
                <a:latin typeface="Times New Roman" charset="0"/>
              </a:rPr>
              <a:t>Mediterranean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Diet</a:t>
            </a:r>
            <a:r>
              <a:rPr lang="el-GR" dirty="0">
                <a:latin typeface="Times New Roman" charset="0"/>
              </a:rPr>
              <a:t> on the </a:t>
            </a:r>
            <a:r>
              <a:rPr lang="el-GR" dirty="0" err="1">
                <a:latin typeface="Times New Roman" charset="0"/>
              </a:rPr>
              <a:t>list</a:t>
            </a:r>
            <a:r>
              <a:rPr lang="el-GR" dirty="0">
                <a:latin typeface="Times New Roman" charset="0"/>
              </a:rPr>
              <a:t> of  non </a:t>
            </a:r>
            <a:r>
              <a:rPr lang="el-GR" dirty="0" err="1">
                <a:latin typeface="Times New Roman" charset="0"/>
              </a:rPr>
              <a:t>material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cultural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heritage</a:t>
            </a:r>
            <a:r>
              <a:rPr lang="el-GR" dirty="0">
                <a:latin typeface="Times New Roman" charset="0"/>
              </a:rPr>
              <a:t> of </a:t>
            </a:r>
            <a:r>
              <a:rPr lang="el-GR" dirty="0" err="1">
                <a:latin typeface="Times New Roman" charset="0"/>
              </a:rPr>
              <a:t>humanity</a:t>
            </a:r>
            <a:r>
              <a:rPr lang="el-GR" dirty="0">
                <a:latin typeface="Times New Roman" charset="0"/>
              </a:rPr>
              <a:t> in the </a:t>
            </a:r>
            <a:r>
              <a:rPr lang="el-GR" dirty="0" err="1">
                <a:latin typeface="Times New Roman" charset="0"/>
              </a:rPr>
              <a:t>light</a:t>
            </a:r>
            <a:r>
              <a:rPr lang="el-GR" dirty="0">
                <a:latin typeface="Times New Roman" charset="0"/>
              </a:rPr>
              <a:t> of a  </a:t>
            </a:r>
            <a:r>
              <a:rPr lang="el-GR" dirty="0" err="1">
                <a:latin typeface="Times New Roman" charset="0"/>
              </a:rPr>
              <a:t>common</a:t>
            </a:r>
            <a:r>
              <a:rPr lang="el-GR" dirty="0">
                <a:latin typeface="Times New Roman" charset="0"/>
              </a:rPr>
              <a:t>  </a:t>
            </a:r>
            <a:r>
              <a:rPr lang="el-GR" dirty="0" err="1">
                <a:latin typeface="Times New Roman" charset="0"/>
              </a:rPr>
              <a:t>request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submitted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by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Italy</a:t>
            </a:r>
            <a:r>
              <a:rPr lang="el-GR" dirty="0">
                <a:latin typeface="Times New Roman" charset="0"/>
              </a:rPr>
              <a:t> ,</a:t>
            </a:r>
            <a:r>
              <a:rPr lang="el-GR" dirty="0" err="1">
                <a:latin typeface="Times New Roman" charset="0"/>
              </a:rPr>
              <a:t>Greece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Spain</a:t>
            </a:r>
            <a:r>
              <a:rPr lang="el-GR" dirty="0">
                <a:latin typeface="Times New Roman" charset="0"/>
              </a:rPr>
              <a:t> and </a:t>
            </a:r>
            <a:r>
              <a:rPr lang="el-GR" dirty="0" err="1">
                <a:latin typeface="Times New Roman" charset="0"/>
              </a:rPr>
              <a:t>Marocco</a:t>
            </a:r>
            <a:r>
              <a:rPr lang="el-GR" dirty="0">
                <a:latin typeface="Times New Roman" charset="0"/>
              </a:rPr>
              <a:t>, </a:t>
            </a:r>
            <a:r>
              <a:rPr lang="el-GR" dirty="0" err="1">
                <a:latin typeface="Times New Roman" charset="0"/>
              </a:rPr>
              <a:t>which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are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respectively</a:t>
            </a:r>
            <a:r>
              <a:rPr lang="el-GR" dirty="0">
                <a:latin typeface="Times New Roman" charset="0"/>
              </a:rPr>
              <a:t>  </a:t>
            </a:r>
            <a:r>
              <a:rPr lang="el-GR" dirty="0" err="1">
                <a:latin typeface="Times New Roman" charset="0"/>
              </a:rPr>
              <a:t>represented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by</a:t>
            </a:r>
            <a:r>
              <a:rPr lang="el-GR" dirty="0">
                <a:latin typeface="Times New Roman" charset="0"/>
              </a:rPr>
              <a:t>  </a:t>
            </a:r>
            <a:r>
              <a:rPr lang="el-GR" dirty="0" err="1">
                <a:latin typeface="Times New Roman" charset="0"/>
              </a:rPr>
              <a:t>Cilento</a:t>
            </a:r>
            <a:r>
              <a:rPr lang="el-GR" dirty="0">
                <a:latin typeface="Times New Roman" charset="0"/>
              </a:rPr>
              <a:t>, </a:t>
            </a:r>
            <a:r>
              <a:rPr lang="el-GR" dirty="0" err="1">
                <a:latin typeface="Times New Roman" charset="0"/>
              </a:rPr>
              <a:t>Koroni</a:t>
            </a:r>
            <a:r>
              <a:rPr lang="el-GR" dirty="0">
                <a:latin typeface="Times New Roman" charset="0"/>
              </a:rPr>
              <a:t>, </a:t>
            </a:r>
            <a:r>
              <a:rPr lang="el-GR" dirty="0" err="1">
                <a:latin typeface="Times New Roman" charset="0"/>
              </a:rPr>
              <a:t>Soria</a:t>
            </a:r>
            <a:r>
              <a:rPr lang="el-GR" dirty="0">
                <a:latin typeface="Times New Roman" charset="0"/>
              </a:rPr>
              <a:t> and </a:t>
            </a:r>
            <a:r>
              <a:rPr lang="el-GR" dirty="0" err="1">
                <a:latin typeface="Times New Roman" charset="0"/>
              </a:rPr>
              <a:t>Chefchaouen</a:t>
            </a:r>
            <a:r>
              <a:rPr lang="el-GR" dirty="0">
                <a:latin typeface="Times New Roman" charset="0"/>
              </a:rPr>
              <a:t>  </a:t>
            </a:r>
            <a:r>
              <a:rPr lang="el-GR" dirty="0" err="1">
                <a:latin typeface="Times New Roman" charset="0"/>
              </a:rPr>
              <a:t>as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emblematic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communities</a:t>
            </a:r>
            <a:r>
              <a:rPr lang="el-GR" dirty="0">
                <a:latin typeface="Times New Roman" charset="0"/>
              </a:rPr>
              <a:t>. </a:t>
            </a:r>
            <a:r>
              <a:rPr lang="el-GR" dirty="0" err="1">
                <a:latin typeface="Times New Roman" charset="0"/>
              </a:rPr>
              <a:t>Since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then</a:t>
            </a:r>
            <a:r>
              <a:rPr lang="el-GR" dirty="0">
                <a:latin typeface="Times New Roman" charset="0"/>
              </a:rPr>
              <a:t>, Cyprus, </a:t>
            </a:r>
            <a:r>
              <a:rPr lang="el-GR" dirty="0" err="1">
                <a:latin typeface="Times New Roman" charset="0"/>
              </a:rPr>
              <a:t>Portugal</a:t>
            </a:r>
            <a:r>
              <a:rPr lang="el-GR" dirty="0">
                <a:latin typeface="Times New Roman" charset="0"/>
              </a:rPr>
              <a:t> and </a:t>
            </a:r>
            <a:r>
              <a:rPr lang="el-GR" dirty="0" err="1">
                <a:latin typeface="Times New Roman" charset="0"/>
              </a:rPr>
              <a:t>Croatia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have</a:t>
            </a:r>
            <a:r>
              <a:rPr lang="el-GR" dirty="0">
                <a:latin typeface="Times New Roman" charset="0"/>
              </a:rPr>
              <a:t> </a:t>
            </a:r>
            <a:r>
              <a:rPr lang="el-GR" dirty="0" err="1">
                <a:latin typeface="Times New Roman" charset="0"/>
              </a:rPr>
              <a:t>joined</a:t>
            </a:r>
            <a:r>
              <a:rPr lang="el-GR" dirty="0">
                <a:latin typeface="Times New Roman" charset="0"/>
              </a:rPr>
              <a:t> the </a:t>
            </a:r>
            <a:r>
              <a:rPr lang="el-GR" dirty="0" err="1">
                <a:latin typeface="Times New Roman" charset="0"/>
              </a:rPr>
              <a:t>network</a:t>
            </a:r>
            <a:r>
              <a:rPr lang="el-GR" dirty="0">
                <a:latin typeface="Times New Roman" charset="0"/>
              </a:rPr>
              <a:t>.</a:t>
            </a:r>
            <a:r>
              <a:rPr lang="el-GR" dirty="0">
                <a:latin typeface="Arial Narrow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3240657" cy="577821"/>
          </a:xfrm>
        </p:spPr>
        <p:txBody>
          <a:bodyPr>
            <a:noAutofit/>
          </a:bodyPr>
          <a:lstStyle/>
          <a:p>
            <a:r>
              <a:rPr lang="el-GR" sz="5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el-GR" sz="5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- Θέση περιεχομένου" descr="koroni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39644" y="4875390"/>
            <a:ext cx="3888432" cy="2198270"/>
          </a:xfrm>
        </p:spPr>
      </p:pic>
      <p:pic>
        <p:nvPicPr>
          <p:cNvPr id="5" name="4 - Εικόνα" descr="114996908.fBHczHaE.DSC_5627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4414697" cy="295232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4547878" y="542583"/>
            <a:ext cx="4608512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l-GR" sz="2400" dirty="0">
                <a:latin typeface="Times New Roman" charset="0"/>
              </a:rPr>
              <a:t>‘I </a:t>
            </a:r>
            <a:r>
              <a:rPr lang="el-GR" sz="2400" dirty="0" err="1">
                <a:latin typeface="Times New Roman" charset="0"/>
              </a:rPr>
              <a:t>come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from</a:t>
            </a:r>
            <a:r>
              <a:rPr lang="el-GR" sz="2400" dirty="0">
                <a:latin typeface="Times New Roman" charset="0"/>
              </a:rPr>
              <a:t> a </a:t>
            </a:r>
            <a:r>
              <a:rPr lang="el-GR" sz="2400" dirty="0" err="1">
                <a:latin typeface="Times New Roman" charset="0"/>
              </a:rPr>
              <a:t>small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country</a:t>
            </a:r>
            <a:r>
              <a:rPr lang="el-GR" sz="2400" dirty="0">
                <a:latin typeface="Times New Roman" charset="0"/>
              </a:rPr>
              <a:t>. A </a:t>
            </a:r>
            <a:r>
              <a:rPr lang="el-GR" sz="2400" dirty="0" err="1">
                <a:latin typeface="Times New Roman" charset="0"/>
              </a:rPr>
              <a:t>stone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cape</a:t>
            </a:r>
            <a:r>
              <a:rPr lang="el-GR" sz="2400" dirty="0">
                <a:latin typeface="Times New Roman" charset="0"/>
              </a:rPr>
              <a:t> in the </a:t>
            </a:r>
            <a:r>
              <a:rPr lang="el-GR" sz="2400" dirty="0" err="1">
                <a:latin typeface="Times New Roman" charset="0"/>
              </a:rPr>
              <a:t>Mediterranean</a:t>
            </a:r>
            <a:r>
              <a:rPr lang="el-GR" sz="2400" dirty="0">
                <a:latin typeface="Times New Roman" charset="0"/>
              </a:rPr>
              <a:t>, </a:t>
            </a:r>
            <a:r>
              <a:rPr lang="el-GR" sz="2400" dirty="0" err="1">
                <a:latin typeface="Times New Roman" charset="0"/>
              </a:rPr>
              <a:t>which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has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no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other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commodity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but</a:t>
            </a:r>
            <a:r>
              <a:rPr lang="el-GR" sz="2400" dirty="0">
                <a:latin typeface="Times New Roman" charset="0"/>
              </a:rPr>
              <a:t> the </a:t>
            </a:r>
            <a:r>
              <a:rPr lang="el-GR" sz="2400" dirty="0" err="1">
                <a:latin typeface="Times New Roman" charset="0"/>
              </a:rPr>
              <a:t>people's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struggle</a:t>
            </a:r>
            <a:r>
              <a:rPr lang="el-GR" sz="2400" dirty="0">
                <a:latin typeface="Times New Roman" charset="0"/>
              </a:rPr>
              <a:t>, the </a:t>
            </a:r>
            <a:r>
              <a:rPr lang="el-GR" sz="2400" dirty="0" err="1">
                <a:latin typeface="Times New Roman" charset="0"/>
              </a:rPr>
              <a:t>sea</a:t>
            </a:r>
            <a:r>
              <a:rPr lang="el-GR" sz="2400" dirty="0">
                <a:latin typeface="Times New Roman" charset="0"/>
              </a:rPr>
              <a:t> and the </a:t>
            </a:r>
            <a:r>
              <a:rPr lang="el-GR" sz="2400" dirty="0" err="1">
                <a:latin typeface="Times New Roman" charset="0"/>
              </a:rPr>
              <a:t>sun's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light</a:t>
            </a:r>
            <a:r>
              <a:rPr lang="el-GR" sz="2400" dirty="0">
                <a:latin typeface="Times New Roman" charset="0"/>
              </a:rPr>
              <a:t>. </a:t>
            </a:r>
            <a:r>
              <a:rPr lang="el-GR" sz="2400" dirty="0" err="1">
                <a:latin typeface="Times New Roman" charset="0"/>
              </a:rPr>
              <a:t>Our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place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might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be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small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but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its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tradition</a:t>
            </a:r>
            <a:r>
              <a:rPr lang="el-GR" sz="2400" dirty="0">
                <a:latin typeface="Times New Roman" charset="0"/>
              </a:rPr>
              <a:t>  </a:t>
            </a:r>
            <a:r>
              <a:rPr lang="el-GR" sz="2400" dirty="0" err="1">
                <a:latin typeface="Times New Roman" charset="0"/>
              </a:rPr>
              <a:t>is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vast</a:t>
            </a:r>
            <a:r>
              <a:rPr lang="el-GR" sz="2400" dirty="0">
                <a:latin typeface="Times New Roman" charset="0"/>
              </a:rPr>
              <a:t> and </a:t>
            </a:r>
            <a:r>
              <a:rPr lang="el-GR" sz="2400" dirty="0" err="1">
                <a:latin typeface="Times New Roman" charset="0"/>
              </a:rPr>
              <a:t>what</a:t>
            </a:r>
            <a:r>
              <a:rPr lang="el-GR" sz="2400" dirty="0">
                <a:latin typeface="Times New Roman" charset="0"/>
              </a:rPr>
              <a:t>  </a:t>
            </a:r>
            <a:r>
              <a:rPr lang="el-GR" sz="2400" dirty="0" err="1">
                <a:latin typeface="Times New Roman" charset="0"/>
              </a:rPr>
              <a:t>characterises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it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is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that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it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was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given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to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us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uninterrupted</a:t>
            </a:r>
            <a:r>
              <a:rPr lang="el-GR" sz="2400" dirty="0">
                <a:latin typeface="Times New Roman" charset="0"/>
              </a:rPr>
              <a:t>.' </a:t>
            </a:r>
            <a:r>
              <a:rPr lang="el-GR" sz="2400" dirty="0" err="1">
                <a:latin typeface="Times New Roman" charset="0"/>
              </a:rPr>
              <a:t>Giorgos</a:t>
            </a:r>
            <a:r>
              <a:rPr lang="el-GR" sz="2400" dirty="0">
                <a:latin typeface="Times New Roman" charset="0"/>
              </a:rPr>
              <a:t> </a:t>
            </a:r>
            <a:r>
              <a:rPr lang="el-GR" sz="2400" dirty="0" err="1">
                <a:latin typeface="Times New Roman" charset="0"/>
              </a:rPr>
              <a:t>Seferis</a:t>
            </a:r>
            <a:r>
              <a:rPr lang="el-GR" sz="2400" dirty="0">
                <a:latin typeface="Times New Roman" charset="0"/>
              </a:rPr>
              <a:t> (a </a:t>
            </a:r>
            <a:r>
              <a:rPr lang="el-GR" sz="2400" dirty="0" err="1">
                <a:latin typeface="Times New Roman" charset="0"/>
              </a:rPr>
              <a:t>Nobel</a:t>
            </a:r>
            <a:r>
              <a:rPr lang="el-GR" sz="2400" dirty="0">
                <a:latin typeface="Times New Roman" charset="0"/>
              </a:rPr>
              <a:t> for </a:t>
            </a:r>
            <a:r>
              <a:rPr lang="el-GR" sz="2400" dirty="0" err="1">
                <a:latin typeface="Times New Roman" charset="0"/>
              </a:rPr>
              <a:t>Literature</a:t>
            </a:r>
            <a:r>
              <a:rPr lang="el-GR" sz="2400" dirty="0">
                <a:latin typeface="Times New Roman" charset="0"/>
              </a:rPr>
              <a:t>, 1963)</a:t>
            </a:r>
            <a:endParaRPr lang="el-GR" sz="2400" dirty="0">
              <a:latin typeface="Arial Narrow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760490" y="4772304"/>
            <a:ext cx="18002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l-GR" sz="2400" dirty="0">
                <a:latin typeface="Arial Narrow" pitchFamily="34" charset="0"/>
              </a:rPr>
              <a:t>‘</a:t>
            </a:r>
            <a:r>
              <a:rPr lang="el-GR" sz="2400" dirty="0" err="1">
                <a:latin typeface="Arial Narrow" pitchFamily="34" charset="0"/>
              </a:rPr>
              <a:t>Deep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sea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blue</a:t>
            </a:r>
            <a:r>
              <a:rPr lang="el-GR" sz="2400" dirty="0">
                <a:latin typeface="Arial Narrow" pitchFamily="34" charset="0"/>
              </a:rPr>
              <a:t> and </a:t>
            </a:r>
            <a:r>
              <a:rPr lang="el-GR" sz="2400" dirty="0" err="1">
                <a:latin typeface="Arial Narrow" pitchFamily="34" charset="0"/>
              </a:rPr>
              <a:t>olive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trees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like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gold</a:t>
            </a:r>
            <a:r>
              <a:rPr lang="el-GR" sz="2400" dirty="0">
                <a:latin typeface="Arial Narrow" pitchFamily="34" charset="0"/>
              </a:rPr>
              <a:t>'</a:t>
            </a:r>
          </a:p>
        </p:txBody>
      </p:sp>
      <p:pic>
        <p:nvPicPr>
          <p:cNvPr id="11" name="10 - Εικόνα" descr="Olive_trees_on_Thass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72304"/>
            <a:ext cx="3707904" cy="2085696"/>
          </a:xfrm>
          <a:prstGeom prst="rect">
            <a:avLst/>
          </a:prstGeom>
        </p:spPr>
      </p:pic>
      <p:sp>
        <p:nvSpPr>
          <p:cNvPr id="13" name="12 - Ορθογώνιο"/>
          <p:cNvSpPr/>
          <p:nvPr/>
        </p:nvSpPr>
        <p:spPr>
          <a:xfrm>
            <a:off x="1473814" y="188640"/>
            <a:ext cx="1467069" cy="46166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l-G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BatangChe" pitchFamily="49" charset="-127"/>
              </a:rPr>
              <a:t>KORONI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2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FF00"/>
                </a:solidFill>
                <a:effectLst/>
                <a:latin typeface="Segoe Print" charset="0"/>
              </a:rPr>
              <a:t>The </a:t>
            </a:r>
            <a:r>
              <a:rPr lang="el-GR" dirty="0" err="1">
                <a:solidFill>
                  <a:srgbClr val="FFFF00"/>
                </a:solidFill>
                <a:effectLst/>
                <a:latin typeface="Segoe Print" charset="0"/>
              </a:rPr>
              <a:t>holy</a:t>
            </a:r>
            <a:r>
              <a:rPr lang="el-GR" dirty="0">
                <a:solidFill>
                  <a:srgbClr val="FFFF00"/>
                </a:solidFill>
                <a:effectLst/>
                <a:latin typeface="Segoe Print" charset="0"/>
              </a:rPr>
              <a:t> </a:t>
            </a:r>
            <a:r>
              <a:rPr lang="el-GR" dirty="0" err="1">
                <a:solidFill>
                  <a:srgbClr val="FFFF00"/>
                </a:solidFill>
                <a:effectLst/>
                <a:latin typeface="Segoe Print" charset="0"/>
              </a:rPr>
              <a:t>symbols</a:t>
            </a:r>
            <a:r>
              <a:rPr lang="el-GR" dirty="0">
                <a:solidFill>
                  <a:srgbClr val="FFFF00"/>
                </a:solidFill>
                <a:effectLst/>
                <a:latin typeface="Segoe Print" charset="0"/>
              </a:rPr>
              <a:t> of the </a:t>
            </a:r>
            <a:r>
              <a:rPr lang="el-GR" dirty="0" err="1">
                <a:solidFill>
                  <a:srgbClr val="FFFF00"/>
                </a:solidFill>
                <a:effectLst/>
                <a:latin typeface="Segoe Print" charset="0"/>
              </a:rPr>
              <a:t>Mediterranean</a:t>
            </a:r>
            <a:r>
              <a:rPr lang="el-GR" dirty="0">
                <a:solidFill>
                  <a:srgbClr val="FFFF00"/>
                </a:solidFill>
                <a:effectLst/>
                <a:latin typeface="Segoe Print" charset="0"/>
              </a:rPr>
              <a:t> </a:t>
            </a:r>
            <a:r>
              <a:rPr lang="el-GR" dirty="0" err="1">
                <a:solidFill>
                  <a:srgbClr val="FFFF00"/>
                </a:solidFill>
                <a:effectLst/>
                <a:latin typeface="Segoe Print" charset="0"/>
              </a:rPr>
              <a:t>culture</a:t>
            </a:r>
            <a:r>
              <a:rPr lang="el-GR" b="0" dirty="0">
                <a:solidFill>
                  <a:srgbClr val="FFFF00"/>
                </a:solidFill>
                <a:effectLst/>
                <a:latin typeface="Segoe Print" charset="0"/>
              </a:rPr>
              <a:t> </a:t>
            </a:r>
            <a:r>
              <a:rPr lang="el-GR" dirty="0">
                <a:solidFill>
                  <a:srgbClr val="FFFF00"/>
                </a:solidFill>
                <a:effectLst/>
                <a:latin typeface="Segoe Print" pitchFamily="2" charset="0"/>
              </a:rPr>
              <a:t/>
            </a:r>
            <a:br>
              <a:rPr lang="el-GR" dirty="0">
                <a:solidFill>
                  <a:srgbClr val="FFFF00"/>
                </a:solidFill>
                <a:effectLst/>
                <a:latin typeface="Segoe Print" pitchFamily="2" charset="0"/>
              </a:rPr>
            </a:br>
            <a:endParaRPr lang="el-GR" dirty="0">
              <a:solidFill>
                <a:srgbClr val="FFFF00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28331" y="1974521"/>
            <a:ext cx="6058469" cy="4334204"/>
          </a:xfrm>
        </p:spPr>
        <p:txBody>
          <a:bodyPr vert="horz" anchor="t">
            <a:normAutofit fontScale="85000" lnSpcReduction="10000"/>
          </a:bodyPr>
          <a:lstStyle/>
          <a:p>
            <a:pPr>
              <a:buNone/>
            </a:pPr>
            <a:r>
              <a:rPr lang="el-GR" b="1" dirty="0">
                <a:solidFill>
                  <a:schemeClr val="tx2">
                    <a:lumMod val="10000"/>
                  </a:schemeClr>
                </a:solidFill>
              </a:rPr>
              <a:t>                                         </a:t>
            </a:r>
            <a:r>
              <a:rPr lang="af-ZA" b="1" dirty="0">
                <a:solidFill>
                  <a:srgbClr val="FFFF00"/>
                </a:solidFill>
                <a:latin typeface="Times New Roman" charset="0"/>
              </a:rPr>
              <a:t>OLIVE OIL</a:t>
            </a:r>
            <a:endParaRPr lang="el-GR" b="1" dirty="0">
              <a:solidFill>
                <a:schemeClr val="tx2">
                  <a:lumMod val="10000"/>
                </a:schemeClr>
              </a:solidFill>
              <a:latin typeface="Times New Roman" charset="0"/>
            </a:endParaRPr>
          </a:p>
          <a:p>
            <a:pPr>
              <a:buNone/>
            </a:pPr>
            <a:r>
              <a:rPr lang="el-GR" b="1" dirty="0">
                <a:solidFill>
                  <a:schemeClr val="tx2">
                    <a:lumMod val="10000"/>
                  </a:schemeClr>
                </a:solidFill>
                <a:latin typeface="Times New Roman" charset="0"/>
              </a:rPr>
              <a:t> </a:t>
            </a:r>
            <a:r>
              <a:rPr lang="el-GR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l-GR" b="1" dirty="0" err="1">
                <a:solidFill>
                  <a:srgbClr val="FFFFFF"/>
                </a:solidFill>
                <a:latin typeface="Times New Roman" charset="0"/>
              </a:rPr>
              <a:t>It</a:t>
            </a:r>
            <a:r>
              <a:rPr lang="el-GR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l-GR" b="1" dirty="0" err="1">
                <a:solidFill>
                  <a:srgbClr val="FFFFFF"/>
                </a:solidFill>
                <a:latin typeface="Times New Roman" charset="0"/>
              </a:rPr>
              <a:t>is</a:t>
            </a:r>
            <a:r>
              <a:rPr lang="el-GR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l-GR" b="1" dirty="0" err="1">
                <a:solidFill>
                  <a:srgbClr val="FFFFFF"/>
                </a:solidFill>
                <a:latin typeface="Times New Roman" charset="0"/>
              </a:rPr>
              <a:t>produced</a:t>
            </a:r>
            <a:r>
              <a:rPr lang="el-GR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l-GR" b="1" dirty="0" err="1">
                <a:solidFill>
                  <a:srgbClr val="FFFFFF"/>
                </a:solidFill>
                <a:latin typeface="Times New Roman" charset="0"/>
              </a:rPr>
              <a:t>under</a:t>
            </a:r>
            <a:r>
              <a:rPr lang="el-GR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l-GR" b="1" dirty="0" err="1">
                <a:solidFill>
                  <a:srgbClr val="FFFFFF"/>
                </a:solidFill>
                <a:latin typeface="Times New Roman" charset="0"/>
              </a:rPr>
              <a:t>adverse</a:t>
            </a:r>
            <a:r>
              <a:rPr lang="el-GR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l-GR" b="1" dirty="0" err="1">
                <a:solidFill>
                  <a:srgbClr val="FFFFFF"/>
                </a:solidFill>
                <a:latin typeface="Times New Roman" charset="0"/>
              </a:rPr>
              <a:t>weather</a:t>
            </a:r>
            <a:r>
              <a:rPr lang="el-GR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l-GR" b="1" dirty="0" err="1">
                <a:solidFill>
                  <a:srgbClr val="FFFFFF"/>
                </a:solidFill>
                <a:latin typeface="Times New Roman" charset="0"/>
              </a:rPr>
              <a:t>conditions</a:t>
            </a:r>
            <a:r>
              <a:rPr lang="el-GR" b="1" dirty="0">
                <a:solidFill>
                  <a:srgbClr val="FFFFFF"/>
                </a:solidFill>
                <a:latin typeface="Times New Roman" charset="0"/>
              </a:rPr>
              <a:t> in the </a:t>
            </a:r>
            <a:r>
              <a:rPr lang="el-GR" b="1" dirty="0" err="1">
                <a:solidFill>
                  <a:srgbClr val="FFFFFF"/>
                </a:solidFill>
                <a:latin typeface="Times New Roman" charset="0"/>
              </a:rPr>
              <a:t>Meiterranean</a:t>
            </a:r>
            <a:r>
              <a:rPr lang="el-GR" b="1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l-GR" b="1" dirty="0" err="1">
                <a:solidFill>
                  <a:srgbClr val="FFFFFF"/>
                </a:solidFill>
                <a:latin typeface="Times New Roman" charset="0"/>
              </a:rPr>
              <a:t>countries</a:t>
            </a:r>
            <a:r>
              <a:rPr lang="el-GR" b="1" dirty="0">
                <a:solidFill>
                  <a:srgbClr val="FFFFFF"/>
                </a:solidFill>
                <a:latin typeface="Times New Roman" charset="0"/>
              </a:rPr>
              <a:t>.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                                              </a:t>
            </a:r>
            <a:r>
              <a:rPr lang="el-GR" dirty="0">
                <a:solidFill>
                  <a:schemeClr val="tx2">
                    <a:lumMod val="10000"/>
                  </a:schemeClr>
                </a:solidFill>
                <a:latin typeface="Arial Narrow" charset="0"/>
              </a:rPr>
              <a:t> </a:t>
            </a:r>
          </a:p>
          <a:p>
            <a:pPr>
              <a:buNone/>
            </a:pPr>
            <a:r>
              <a:rPr lang="el-GR" dirty="0">
                <a:solidFill>
                  <a:srgbClr val="FFFFFF"/>
                </a:solidFill>
                <a:latin typeface="Arial Narrow" charset="0"/>
              </a:rPr>
              <a:t>      The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olive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tree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,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since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ancient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times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,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has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nurtured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and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cured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generations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after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generations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. In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Christianity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,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during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the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mystery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of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Baptism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, the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priest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forms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a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cross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on the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forehead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of the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baptised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,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who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is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anointed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with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oil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to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escape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from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battles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against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the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devil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. </a:t>
            </a:r>
          </a:p>
          <a:p>
            <a:pPr>
              <a:buNone/>
            </a:pP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Also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, the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religiously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orthodox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oil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lamp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still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burns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on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oil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even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today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in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every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 Greek </a:t>
            </a:r>
            <a:r>
              <a:rPr lang="el-GR" dirty="0" err="1">
                <a:solidFill>
                  <a:srgbClr val="FFFFFF"/>
                </a:solidFill>
                <a:latin typeface="Arial Narrow" charset="0"/>
              </a:rPr>
              <a:t>house</a:t>
            </a:r>
            <a:r>
              <a:rPr lang="el-GR" dirty="0">
                <a:solidFill>
                  <a:srgbClr val="FFFFFF"/>
                </a:solidFill>
                <a:latin typeface="Arial Narrow" charset="0"/>
              </a:rPr>
              <a:t>.</a:t>
            </a:r>
            <a:r>
              <a:rPr lang="el-GR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l-GR" dirty="0">
                <a:solidFill>
                  <a:srgbClr val="072428"/>
                </a:solidFill>
                <a:latin typeface="Arial Narrow" charset="0"/>
              </a:rPr>
              <a:t> </a:t>
            </a:r>
          </a:p>
          <a:p>
            <a:pPr>
              <a:buNone/>
            </a:pPr>
            <a:endParaRPr lang="el-GR" sz="3000" dirty="0">
              <a:latin typeface="Arial Narrow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4" name="3 - Εικόνα" descr="lad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09782" y="1078302"/>
            <a:ext cx="377991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  <a:latin typeface="Segoe Print" pitchFamily="2" charset="0"/>
              </a:rPr>
              <a:t>A FAMILY TASK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 vert="horz" anchor="t">
            <a:normAutofit/>
          </a:bodyPr>
          <a:lstStyle/>
          <a:p>
            <a:pPr lvl="0"/>
            <a:endParaRPr lang="el-GR" sz="2400" dirty="0">
              <a:latin typeface="Arial Narrow" pitchFamily="34" charset="0"/>
            </a:endParaRPr>
          </a:p>
          <a:p>
            <a:r>
              <a:rPr lang="el-GR" sz="2400" dirty="0" err="1">
                <a:latin typeface="Arial Narrow" pitchFamily="34" charset="0"/>
              </a:rPr>
              <a:t>Harvesting</a:t>
            </a:r>
            <a:r>
              <a:rPr lang="el-GR" sz="2400" dirty="0">
                <a:latin typeface="Arial Narrow" pitchFamily="34" charset="0"/>
              </a:rPr>
              <a:t> the </a:t>
            </a:r>
            <a:r>
              <a:rPr lang="el-GR" sz="2400" dirty="0" err="1">
                <a:latin typeface="Arial Narrow" pitchFamily="34" charset="0"/>
              </a:rPr>
              <a:t>olive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tree</a:t>
            </a:r>
            <a:r>
              <a:rPr lang="el-GR" sz="2400" dirty="0">
                <a:latin typeface="Arial Narrow" pitchFamily="34" charset="0"/>
              </a:rPr>
              <a:t> in the Greek </a:t>
            </a:r>
            <a:r>
              <a:rPr lang="el-GR" sz="2400" dirty="0" err="1">
                <a:latin typeface="Arial Narrow" pitchFamily="34" charset="0"/>
              </a:rPr>
              <a:t>countryside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was</a:t>
            </a:r>
            <a:r>
              <a:rPr lang="el-GR" sz="2400" dirty="0">
                <a:latin typeface="Arial Narrow" pitchFamily="34" charset="0"/>
              </a:rPr>
              <a:t> a </a:t>
            </a:r>
            <a:r>
              <a:rPr lang="el-GR" sz="2400" dirty="0" err="1">
                <a:latin typeface="Arial Narrow" pitchFamily="34" charset="0"/>
              </a:rPr>
              <a:t>family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task</a:t>
            </a:r>
            <a:r>
              <a:rPr lang="el-GR" sz="2400" dirty="0">
                <a:latin typeface="Arial Narrow" pitchFamily="34" charset="0"/>
              </a:rPr>
              <a:t>, </a:t>
            </a:r>
            <a:r>
              <a:rPr lang="el-GR" sz="2400" dirty="0" err="1">
                <a:latin typeface="Arial Narrow" pitchFamily="34" charset="0"/>
              </a:rPr>
              <a:t>which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would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wake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up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all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its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members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very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early</a:t>
            </a:r>
            <a:r>
              <a:rPr lang="el-GR" sz="2400" dirty="0">
                <a:latin typeface="Arial Narrow" pitchFamily="34" charset="0"/>
              </a:rPr>
              <a:t> in the </a:t>
            </a:r>
            <a:r>
              <a:rPr lang="el-GR" sz="2400" dirty="0" err="1">
                <a:latin typeface="Arial Narrow" pitchFamily="34" charset="0"/>
              </a:rPr>
              <a:t>morning</a:t>
            </a:r>
            <a:r>
              <a:rPr lang="el-GR" sz="2400" dirty="0">
                <a:latin typeface="Arial Narrow" pitchFamily="34" charset="0"/>
              </a:rPr>
              <a:t>, and </a:t>
            </a:r>
            <a:r>
              <a:rPr lang="el-GR" sz="2400" dirty="0" err="1">
                <a:latin typeface="Arial Narrow" pitchFamily="34" charset="0"/>
              </a:rPr>
              <a:t>lasted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all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day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long</a:t>
            </a:r>
            <a:r>
              <a:rPr lang="el-GR" sz="2400" dirty="0">
                <a:latin typeface="Arial Narrow" pitchFamily="34" charset="0"/>
              </a:rPr>
              <a:t>. </a:t>
            </a:r>
            <a:r>
              <a:rPr lang="el-GR" sz="2400" dirty="0" err="1">
                <a:latin typeface="Arial Narrow" pitchFamily="34" charset="0"/>
              </a:rPr>
              <a:t>Until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today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harvesting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begins</a:t>
            </a:r>
            <a:r>
              <a:rPr lang="el-GR" sz="2400" dirty="0">
                <a:latin typeface="Arial Narrow" pitchFamily="34" charset="0"/>
              </a:rPr>
              <a:t> in </a:t>
            </a:r>
            <a:r>
              <a:rPr lang="el-GR" sz="2400" dirty="0" err="1">
                <a:latin typeface="Arial Narrow" pitchFamily="34" charset="0"/>
              </a:rPr>
              <a:t>November</a:t>
            </a:r>
            <a:r>
              <a:rPr lang="el-GR" sz="2400" dirty="0">
                <a:latin typeface="Arial Narrow" pitchFamily="34" charset="0"/>
              </a:rPr>
              <a:t> and </a:t>
            </a:r>
            <a:r>
              <a:rPr lang="el-GR" sz="2400" dirty="0" err="1">
                <a:latin typeface="Arial Narrow" pitchFamily="34" charset="0"/>
              </a:rPr>
              <a:t>typically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ends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at</a:t>
            </a:r>
            <a:r>
              <a:rPr lang="el-GR" sz="2400" dirty="0">
                <a:latin typeface="Arial Narrow" pitchFamily="34" charset="0"/>
              </a:rPr>
              <a:t> </a:t>
            </a:r>
            <a:r>
              <a:rPr lang="el-GR" sz="2400" dirty="0" err="1">
                <a:latin typeface="Arial Narrow" pitchFamily="34" charset="0"/>
              </a:rPr>
              <a:t>Christmas</a:t>
            </a:r>
            <a:r>
              <a:rPr lang="el-GR" sz="2400" dirty="0">
                <a:latin typeface="Arial Narrow" pitchFamily="34" charset="0"/>
              </a:rPr>
              <a:t>. 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50" y="2866828"/>
            <a:ext cx="723197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9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520</TotalTime>
  <Words>1173</Words>
  <Application>Microsoft Office PowerPoint</Application>
  <PresentationFormat>Presentación en pantalla (4:3)</PresentationFormat>
  <Paragraphs>79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Αποκορύφωμα</vt:lpstr>
      <vt:lpstr>MEDITERRANEAN DIET ΤΗΕ WAY TO LIVE</vt:lpstr>
      <vt:lpstr> </vt:lpstr>
      <vt:lpstr> </vt:lpstr>
      <vt:lpstr>Constituents of the Mediterranean Diet  </vt:lpstr>
      <vt:lpstr> </vt:lpstr>
      <vt:lpstr>CULTURAL HERITAGE</vt:lpstr>
      <vt:lpstr> </vt:lpstr>
      <vt:lpstr>The holy symbols of the Mediterranean culture  </vt:lpstr>
      <vt:lpstr>A FAMILY TASK</vt:lpstr>
      <vt:lpstr>Presentación de PowerPoint</vt:lpstr>
      <vt:lpstr>WINE   </vt:lpstr>
      <vt:lpstr>Bread</vt:lpstr>
      <vt:lpstr>The Mediterranean diet, an important pillar f economic activity </vt:lpstr>
      <vt:lpstr>'Tell me what you eat and I will tell you who you are...</vt:lpstr>
      <vt:lpstr>Greek reality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Giorgos</dc:creator>
  <cp:lastModifiedBy>Carmen Najera De Miguel</cp:lastModifiedBy>
  <cp:revision>89</cp:revision>
  <dcterms:created xsi:type="dcterms:W3CDTF">2015-11-17T14:43:06Z</dcterms:created>
  <dcterms:modified xsi:type="dcterms:W3CDTF">2015-11-25T11:04:18Z</dcterms:modified>
</cp:coreProperties>
</file>